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82" r:id="rId2"/>
    <p:sldId id="267" r:id="rId3"/>
    <p:sldId id="259" r:id="rId4"/>
    <p:sldId id="262" r:id="rId5"/>
    <p:sldId id="263" r:id="rId6"/>
    <p:sldId id="266" r:id="rId7"/>
    <p:sldId id="276" r:id="rId8"/>
    <p:sldId id="277" r:id="rId9"/>
    <p:sldId id="278" r:id="rId10"/>
    <p:sldId id="260" r:id="rId11"/>
    <p:sldId id="269" r:id="rId12"/>
    <p:sldId id="271" r:id="rId13"/>
    <p:sldId id="274" r:id="rId14"/>
    <p:sldId id="275" r:id="rId15"/>
    <p:sldId id="270" r:id="rId16"/>
    <p:sldId id="268" r:id="rId17"/>
    <p:sldId id="258" r:id="rId18"/>
    <p:sldId id="272" r:id="rId19"/>
    <p:sldId id="256" r:id="rId20"/>
    <p:sldId id="265" r:id="rId21"/>
    <p:sldId id="273" r:id="rId22"/>
    <p:sldId id="281" r:id="rId23"/>
    <p:sldId id="280" r:id="rId24"/>
    <p:sldId id="279" r:id="rId25"/>
    <p:sldId id="283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71" d="100"/>
          <a:sy n="71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A127C29-C293-4418-B3C8-03D884EA9DCC}" type="datetimeFigureOut">
              <a:rPr lang="fr-FR" smtClean="0"/>
              <a:pPr/>
              <a:t>27/11/2014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6D5A33E4-830A-4027-BE47-695D2637E52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wsletter-copa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41375"/>
            <a:ext cx="7620000" cy="523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Effets sur la qualité de sommeil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286000" y="2133600"/>
            <a:ext cx="457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Dixon (2001): 132 sujets</a:t>
            </a:r>
            <a:endParaRPr lang="fr-FR" dirty="0" smtClean="0"/>
          </a:p>
          <a:p>
            <a:r>
              <a:rPr lang="fr-FR" dirty="0">
                <a:solidFill>
                  <a:srgbClr val="FF0000"/>
                </a:solidFill>
              </a:rPr>
              <a:t>Q</a:t>
            </a:r>
            <a:r>
              <a:rPr lang="fr-FR" dirty="0" smtClean="0">
                <a:solidFill>
                  <a:srgbClr val="FF0000"/>
                </a:solidFill>
              </a:rPr>
              <a:t>uestionnaire </a:t>
            </a:r>
            <a:r>
              <a:rPr lang="fr-FR" dirty="0">
                <a:solidFill>
                  <a:srgbClr val="FF0000"/>
                </a:solidFill>
              </a:rPr>
              <a:t>sur la qualité du sommeil </a:t>
            </a:r>
            <a:r>
              <a:rPr lang="fr-FR" dirty="0" smtClean="0">
                <a:solidFill>
                  <a:srgbClr val="FF0000"/>
                </a:solidFill>
              </a:rPr>
              <a:t>rempli avant </a:t>
            </a:r>
            <a:r>
              <a:rPr lang="fr-FR" dirty="0">
                <a:solidFill>
                  <a:srgbClr val="FF0000"/>
                </a:solidFill>
              </a:rPr>
              <a:t>et 1 an après l’intervention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Amélioration symptômes </a:t>
            </a:r>
            <a:r>
              <a:rPr lang="fr-FR" dirty="0"/>
              <a:t>cliniques</a:t>
            </a:r>
            <a:endParaRPr lang="fr-FR" dirty="0" smtClean="0"/>
          </a:p>
          <a:p>
            <a:r>
              <a:rPr lang="fr-FR" dirty="0" err="1" smtClean="0"/>
              <a:t>Rasheid</a:t>
            </a:r>
            <a:r>
              <a:rPr lang="fr-FR" dirty="0" smtClean="0"/>
              <a:t> </a:t>
            </a:r>
            <a:r>
              <a:rPr lang="fr-FR" dirty="0"/>
              <a:t>(2003) à 6 mois en </a:t>
            </a:r>
            <a:r>
              <a:rPr lang="fr-FR" dirty="0" err="1"/>
              <a:t>post-opératoire</a:t>
            </a:r>
            <a:r>
              <a:rPr lang="fr-FR" dirty="0"/>
              <a:t>,</a:t>
            </a:r>
          </a:p>
          <a:p>
            <a:r>
              <a:rPr lang="fr-FR" dirty="0"/>
              <a:t>amélioration de l’</a:t>
            </a:r>
            <a:r>
              <a:rPr lang="fr-FR" dirty="0" err="1"/>
              <a:t>Epworth</a:t>
            </a:r>
            <a:r>
              <a:rPr lang="fr-FR" dirty="0"/>
              <a:t> : 12±0.1→ 6±1</a:t>
            </a:r>
            <a:endParaRPr lang="fr-FR" dirty="0" smtClean="0"/>
          </a:p>
          <a:p>
            <a:r>
              <a:rPr lang="fr-FR" dirty="0" err="1" smtClean="0"/>
              <a:t>Pannain</a:t>
            </a:r>
            <a:r>
              <a:rPr lang="fr-FR" dirty="0"/>
              <a:t>( 2010) revue sur sommeil et </a:t>
            </a:r>
            <a:r>
              <a:rPr lang="fr-FR" dirty="0" smtClean="0"/>
              <a:t>chirurgie </a:t>
            </a:r>
            <a:r>
              <a:rPr lang="fr-FR" dirty="0" err="1" smtClean="0"/>
              <a:t>bariatrique</a:t>
            </a:r>
            <a:r>
              <a:rPr lang="fr-FR" dirty="0" smtClean="0"/>
              <a:t>,</a:t>
            </a:r>
          </a:p>
          <a:p>
            <a:r>
              <a:rPr lang="fr-FR" dirty="0" smtClean="0"/>
              <a:t> </a:t>
            </a:r>
            <a:r>
              <a:rPr lang="fr-FR" dirty="0" smtClean="0">
                <a:solidFill>
                  <a:srgbClr val="FFFF00"/>
                </a:solidFill>
              </a:rPr>
              <a:t>4 études </a:t>
            </a:r>
            <a:r>
              <a:rPr lang="fr-FR" dirty="0">
                <a:solidFill>
                  <a:srgbClr val="FFFF00"/>
                </a:solidFill>
              </a:rPr>
              <a:t>:amélioration de </a:t>
            </a:r>
            <a:r>
              <a:rPr lang="fr-FR" dirty="0" smtClean="0">
                <a:solidFill>
                  <a:srgbClr val="FFFF00"/>
                </a:solidFill>
              </a:rPr>
              <a:t>l’efficacité</a:t>
            </a:r>
          </a:p>
          <a:p>
            <a:r>
              <a:rPr lang="fr-FR" dirty="0" smtClean="0">
                <a:solidFill>
                  <a:srgbClr val="FFFF00"/>
                </a:solidFill>
              </a:rPr>
              <a:t>( 1 étude</a:t>
            </a:r>
            <a:r>
              <a:rPr lang="fr-FR" dirty="0">
                <a:solidFill>
                  <a:srgbClr val="FFFF00"/>
                </a:solidFill>
              </a:rPr>
              <a:t>),</a:t>
            </a:r>
            <a:r>
              <a:rPr lang="fr-FR" dirty="0" smtClean="0">
                <a:solidFill>
                  <a:srgbClr val="FFFF00"/>
                </a:solidFill>
              </a:rPr>
              <a:t> des </a:t>
            </a:r>
            <a:r>
              <a:rPr lang="fr-FR" dirty="0">
                <a:solidFill>
                  <a:srgbClr val="FFFF00"/>
                </a:solidFill>
              </a:rPr>
              <a:t>stades de sommeil lent profond (</a:t>
            </a:r>
            <a:r>
              <a:rPr lang="fr-FR" dirty="0" smtClean="0">
                <a:solidFill>
                  <a:srgbClr val="FFFF00"/>
                </a:solidFill>
              </a:rPr>
              <a:t>2 </a:t>
            </a:r>
            <a:r>
              <a:rPr lang="fr-FR" dirty="0" err="1" smtClean="0">
                <a:solidFill>
                  <a:srgbClr val="FFFF00"/>
                </a:solidFill>
              </a:rPr>
              <a:t>etudes</a:t>
            </a:r>
            <a:r>
              <a:rPr lang="fr-FR" dirty="0">
                <a:solidFill>
                  <a:srgbClr val="FFFF00"/>
                </a:solidFill>
              </a:rPr>
              <a:t>),</a:t>
            </a:r>
            <a:r>
              <a:rPr lang="fr-FR" dirty="0" smtClean="0">
                <a:solidFill>
                  <a:srgbClr val="FFFF00"/>
                </a:solidFill>
              </a:rPr>
              <a:t> REM </a:t>
            </a:r>
            <a:r>
              <a:rPr lang="fr-FR" dirty="0">
                <a:solidFill>
                  <a:srgbClr val="FFFF00"/>
                </a:solidFill>
              </a:rPr>
              <a:t>(3 études)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Profil d’</a:t>
            </a:r>
            <a:r>
              <a:rPr lang="fr-FR" dirty="0" err="1" smtClean="0"/>
              <a:t>oxygenation</a:t>
            </a:r>
            <a:endParaRPr lang="fr-FR" dirty="0"/>
          </a:p>
        </p:txBody>
      </p:sp>
      <p:pic>
        <p:nvPicPr>
          <p:cNvPr id="3" name="Image 2" descr="3_GENTINA_Symposiu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82296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PCO2    SpO2</a:t>
            </a:r>
            <a:endParaRPr lang="fr-FR" dirty="0"/>
          </a:p>
        </p:txBody>
      </p:sp>
      <p:pic>
        <p:nvPicPr>
          <p:cNvPr id="3" name="Image 2" descr="6_GENTINA_Symposiu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52663"/>
            <a:ext cx="8763000" cy="340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urbes capnograph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228600"/>
            <a:ext cx="9144001" cy="693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-STATST DELABRE_Christian_Courb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8" y="-381000"/>
            <a:ext cx="9144001" cy="6461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HYPERCAPNIE</a:t>
            </a:r>
            <a:endParaRPr lang="fr-FR" dirty="0"/>
          </a:p>
        </p:txBody>
      </p:sp>
      <p:pic>
        <p:nvPicPr>
          <p:cNvPr id="3" name="Image 2" descr="1_Symposiu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38325"/>
            <a:ext cx="8001000" cy="387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4400" dirty="0" smtClean="0">
                <a:solidFill>
                  <a:schemeClr val="accent2">
                    <a:lumMod val="75000"/>
                  </a:schemeClr>
                </a:solidFill>
              </a:rPr>
              <a:t>CORRECTION sous TRAITEMENT</a:t>
            </a:r>
            <a:r>
              <a:rPr lang="fr-FR" sz="4400" dirty="0" smtClean="0">
                <a:solidFill>
                  <a:srgbClr val="FF0000"/>
                </a:solidFill>
              </a:rPr>
              <a:t/>
            </a:r>
            <a:br>
              <a:rPr lang="fr-FR" sz="4400" dirty="0" smtClean="0">
                <a:solidFill>
                  <a:srgbClr val="FF0000"/>
                </a:solidFill>
              </a:rPr>
            </a:br>
            <a:endParaRPr lang="fr-FR" dirty="0"/>
          </a:p>
        </p:txBody>
      </p:sp>
      <p:pic>
        <p:nvPicPr>
          <p:cNvPr id="3" name="Image 2" descr="1_Symposiu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9800"/>
            <a:ext cx="80772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Effets à long terme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17638"/>
            <a:ext cx="86868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</a:t>
            </a:r>
            <a:r>
              <a:rPr lang="fr-FR" dirty="0" err="1" smtClean="0"/>
              <a:t>aprè</a:t>
            </a:r>
            <a:r>
              <a:rPr lang="fr-FR" dirty="0" smtClean="0"/>
              <a:t>s Chirurgie</a:t>
            </a:r>
            <a:endParaRPr lang="fr-FR" dirty="0"/>
          </a:p>
        </p:txBody>
      </p:sp>
      <p:pic>
        <p:nvPicPr>
          <p:cNvPr id="3" name="Image 2" descr="b8-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7620001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Efficacité à 1 an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77724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Troubles Respiratoires IMC &gt;40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828800"/>
            <a:ext cx="8724900" cy="4495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996950"/>
            <a:ext cx="8724900" cy="4864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149350"/>
            <a:ext cx="8724900" cy="4864100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457200" y="1417638"/>
            <a:ext cx="3276600" cy="3200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SAOS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600200" y="2971800"/>
            <a:ext cx="7486650" cy="388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rgbClr val="0000FF"/>
                </a:solidFill>
              </a:rPr>
              <a:t>OBESITE</a:t>
            </a:r>
            <a:endParaRPr lang="fr-FR" sz="3600" dirty="0">
              <a:solidFill>
                <a:srgbClr val="0000FF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3086100" y="3276600"/>
            <a:ext cx="1295400" cy="1219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SOH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Revue générale</a:t>
            </a:r>
            <a:br>
              <a:rPr lang="fr-FR" dirty="0" smtClean="0"/>
            </a:br>
            <a:r>
              <a:rPr lang="fr-FR" dirty="0" err="1" smtClean="0"/>
              <a:t>Sarkhosh</a:t>
            </a:r>
            <a:r>
              <a:rPr lang="fr-FR" dirty="0" smtClean="0"/>
              <a:t> </a:t>
            </a:r>
            <a:r>
              <a:rPr lang="fr-FR" dirty="0" err="1" smtClean="0"/>
              <a:t>Obes</a:t>
            </a:r>
            <a:r>
              <a:rPr lang="fr-FR" dirty="0" smtClean="0"/>
              <a:t> </a:t>
            </a:r>
            <a:r>
              <a:rPr lang="fr-FR" dirty="0" err="1" smtClean="0"/>
              <a:t>surg</a:t>
            </a:r>
            <a:r>
              <a:rPr lang="fr-FR" dirty="0" smtClean="0"/>
              <a:t> 2013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0" y="1752600"/>
            <a:ext cx="9448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 smtClean="0"/>
          </a:p>
          <a:p>
            <a:r>
              <a:rPr lang="fr-FR" b="1" dirty="0" smtClean="0"/>
              <a:t>Nombre</a:t>
            </a:r>
          </a:p>
          <a:p>
            <a:r>
              <a:rPr lang="fr-FR" b="1" dirty="0" smtClean="0"/>
              <a:t>Sujets                        5430                            4095                          543                   246</a:t>
            </a:r>
            <a:endParaRPr lang="fr-FR" b="1" dirty="0"/>
          </a:p>
          <a:p>
            <a:r>
              <a:rPr lang="fr-FR" dirty="0"/>
              <a:t>% </a:t>
            </a:r>
            <a:r>
              <a:rPr lang="fr-FR" dirty="0" smtClean="0"/>
              <a:t>F                                </a:t>
            </a:r>
            <a:r>
              <a:rPr lang="fr-FR" dirty="0"/>
              <a:t>69</a:t>
            </a:r>
            <a:r>
              <a:rPr lang="fr-FR" dirty="0" smtClean="0"/>
              <a:t>                                74                            64                      75</a:t>
            </a:r>
            <a:endParaRPr lang="fr-FR" dirty="0"/>
          </a:p>
          <a:p>
            <a:r>
              <a:rPr lang="fr-FR" dirty="0"/>
              <a:t>Age</a:t>
            </a:r>
            <a:r>
              <a:rPr lang="fr-FR" dirty="0" smtClean="0"/>
              <a:t>                        45,3 </a:t>
            </a:r>
            <a:r>
              <a:rPr lang="fr-FR" dirty="0"/>
              <a:t>± </a:t>
            </a:r>
            <a:r>
              <a:rPr lang="fr-FR" dirty="0" smtClean="0"/>
              <a:t>8,5                   </a:t>
            </a:r>
            <a:r>
              <a:rPr lang="fr-FR" dirty="0"/>
              <a:t>41,8 ± 6,9</a:t>
            </a:r>
            <a:r>
              <a:rPr lang="fr-FR" dirty="0" smtClean="0"/>
              <a:t>                 39,4 </a:t>
            </a:r>
            <a:r>
              <a:rPr lang="fr-FR" dirty="0"/>
              <a:t>± 4,2</a:t>
            </a:r>
            <a:r>
              <a:rPr lang="fr-FR" dirty="0" smtClean="0"/>
              <a:t>          40,7</a:t>
            </a:r>
            <a:r>
              <a:rPr lang="fr-FR" dirty="0"/>
              <a:t>± 4,3</a:t>
            </a:r>
          </a:p>
          <a:p>
            <a:r>
              <a:rPr lang="fr-FR" dirty="0"/>
              <a:t>IMC </a:t>
            </a:r>
            <a:r>
              <a:rPr lang="fr-FR" dirty="0" smtClean="0"/>
              <a:t>pré op           51,6 </a:t>
            </a:r>
            <a:r>
              <a:rPr lang="fr-FR" dirty="0"/>
              <a:t>± 8,3</a:t>
            </a:r>
            <a:r>
              <a:rPr lang="fr-FR" dirty="0" smtClean="0"/>
              <a:t>                   46,1 </a:t>
            </a:r>
            <a:r>
              <a:rPr lang="fr-FR" dirty="0"/>
              <a:t>± </a:t>
            </a:r>
            <a:r>
              <a:rPr lang="fr-FR" dirty="0" smtClean="0"/>
              <a:t>5,2                 47,7 </a:t>
            </a:r>
            <a:r>
              <a:rPr lang="fr-FR" dirty="0"/>
              <a:t>± 7,9</a:t>
            </a:r>
            <a:r>
              <a:rPr lang="fr-FR" dirty="0" smtClean="0"/>
              <a:t>          50,5 </a:t>
            </a:r>
            <a:r>
              <a:rPr lang="fr-FR" dirty="0"/>
              <a:t>± 4,9</a:t>
            </a:r>
          </a:p>
          <a:p>
            <a:r>
              <a:rPr lang="fr-FR" dirty="0"/>
              <a:t>SAOS %</a:t>
            </a:r>
            <a:r>
              <a:rPr lang="fr-FR" dirty="0" smtClean="0"/>
              <a:t>                     39,9                             28,7                             24                      18,3</a:t>
            </a:r>
            <a:endParaRPr lang="fr-FR" dirty="0"/>
          </a:p>
          <a:p>
            <a:r>
              <a:rPr lang="fr-FR" dirty="0"/>
              <a:t>Type</a:t>
            </a:r>
            <a:endParaRPr lang="fr-FR" dirty="0" smtClean="0"/>
          </a:p>
          <a:p>
            <a:r>
              <a:rPr lang="fr-FR" dirty="0" smtClean="0"/>
              <a:t>Chirurgie                BPG                             AG                               SGL                   </a:t>
            </a:r>
            <a:r>
              <a:rPr lang="fr-FR" dirty="0"/>
              <a:t>BDP</a:t>
            </a:r>
          </a:p>
          <a:p>
            <a:r>
              <a:rPr lang="fr-FR" dirty="0"/>
              <a:t>Durée suivi</a:t>
            </a:r>
            <a:endParaRPr lang="fr-FR" dirty="0" smtClean="0"/>
          </a:p>
          <a:p>
            <a:r>
              <a:rPr lang="fr-FR" dirty="0" smtClean="0"/>
              <a:t>Mois                          29                                34,4                              24,7                    19</a:t>
            </a:r>
            <a:endParaRPr lang="fr-FR" dirty="0"/>
          </a:p>
          <a:p>
            <a:r>
              <a:rPr lang="fr-FR" dirty="0"/>
              <a:t>Amélioration</a:t>
            </a:r>
          </a:p>
          <a:p>
            <a:r>
              <a:rPr lang="fr-FR" dirty="0"/>
              <a:t>ou </a:t>
            </a:r>
            <a:r>
              <a:rPr lang="fr-FR" dirty="0" smtClean="0"/>
              <a:t>guérison              79                                77                                 86                      99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763" y="0"/>
            <a:ext cx="45942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775" y="304800"/>
            <a:ext cx="7918450" cy="10668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Meta Analyse </a:t>
            </a:r>
            <a:r>
              <a:rPr lang="fr-FR" sz="1111" dirty="0" smtClean="0"/>
              <a:t>American Journal of </a:t>
            </a:r>
            <a:r>
              <a:rPr lang="fr-FR" sz="1111" dirty="0" err="1" smtClean="0"/>
              <a:t>medicine</a:t>
            </a:r>
            <a:r>
              <a:rPr lang="fr-FR" sz="1111" dirty="0" smtClean="0"/>
              <a:t> 2009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Image 3" descr="Meurice_Trt-SAOS-SAV-201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3" y="1371600"/>
            <a:ext cx="48006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eurice_Trt-SAOS-SAV-201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-1"/>
            <a:ext cx="6073775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_42_E%20FRIJA-Atelier%20I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0"/>
            <a:ext cx="57213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5132294"/>
          </a:xfrm>
        </p:spPr>
        <p:txBody>
          <a:bodyPr>
            <a:normAutofit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z="4800" smtClean="0"/>
              <a:t>REMERCIEMENTS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1400" dirty="0" smtClean="0"/>
              <a:t>Yves LEPRINCE 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228600" y="3352800"/>
            <a:ext cx="7848600" cy="990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Complications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685800" y="2667000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Complications</a:t>
            </a:r>
            <a:r>
              <a:rPr lang="fr-FR" dirty="0" smtClean="0"/>
              <a:t> </a:t>
            </a:r>
            <a:r>
              <a:rPr lang="fr-FR" dirty="0"/>
              <a:t>C</a:t>
            </a:r>
            <a:r>
              <a:rPr lang="fr-FR" dirty="0" smtClean="0"/>
              <a:t>ardiovasculaires </a:t>
            </a:r>
            <a:r>
              <a:rPr lang="fr-FR" dirty="0"/>
              <a:t>: HTA, insuffisance</a:t>
            </a:r>
          </a:p>
          <a:p>
            <a:r>
              <a:rPr lang="fr-FR" dirty="0"/>
              <a:t>coronaire, AVC</a:t>
            </a:r>
            <a:endParaRPr lang="fr-FR" dirty="0" smtClean="0"/>
          </a:p>
          <a:p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Complications </a:t>
            </a:r>
            <a:r>
              <a:rPr lang="fr-FR" dirty="0">
                <a:solidFill>
                  <a:srgbClr val="0000FF"/>
                </a:solidFill>
              </a:rPr>
              <a:t>R</a:t>
            </a:r>
            <a:r>
              <a:rPr lang="fr-FR" dirty="0" smtClean="0">
                <a:solidFill>
                  <a:srgbClr val="0000FF"/>
                </a:solidFill>
              </a:rPr>
              <a:t>espiratoires </a:t>
            </a:r>
            <a:r>
              <a:rPr lang="fr-FR" dirty="0">
                <a:solidFill>
                  <a:srgbClr val="0000FF"/>
                </a:solidFill>
              </a:rPr>
              <a:t>: </a:t>
            </a:r>
            <a:r>
              <a:rPr lang="fr-FR" b="1" dirty="0">
                <a:solidFill>
                  <a:srgbClr val="0000FF"/>
                </a:solidFill>
              </a:rPr>
              <a:t>SAS, SOH, asthme</a:t>
            </a:r>
            <a:endParaRPr lang="fr-FR" b="1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Cancers</a:t>
            </a:r>
          </a:p>
          <a:p>
            <a:endParaRPr lang="fr-FR" dirty="0" smtClean="0"/>
          </a:p>
          <a:p>
            <a:r>
              <a:rPr lang="fr-FR" dirty="0" smtClean="0"/>
              <a:t>Complications </a:t>
            </a:r>
            <a:r>
              <a:rPr lang="fr-FR" dirty="0"/>
              <a:t>M</a:t>
            </a:r>
            <a:r>
              <a:rPr lang="fr-FR" dirty="0" smtClean="0"/>
              <a:t>étaboliques </a:t>
            </a:r>
            <a:r>
              <a:rPr lang="fr-FR" dirty="0"/>
              <a:t>: diabète, dyslipidémie,</a:t>
            </a:r>
          </a:p>
          <a:p>
            <a:r>
              <a:rPr lang="fr-FR" dirty="0"/>
              <a:t>atteinte hépatique (NASH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Deficit</a:t>
            </a:r>
            <a:r>
              <a:rPr lang="fr-FR" dirty="0" smtClean="0"/>
              <a:t> </a:t>
            </a:r>
            <a:r>
              <a:rPr lang="fr-FR" dirty="0" err="1" smtClean="0"/>
              <a:t>Ventilatoire</a:t>
            </a:r>
            <a:r>
              <a:rPr lang="fr-FR" dirty="0" smtClean="0"/>
              <a:t> obstructif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83820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Effets sur la fonction </a:t>
            </a:r>
            <a:r>
              <a:rPr lang="fr-FR" dirty="0" err="1" smtClean="0"/>
              <a:t>ventilatoire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2600"/>
            <a:ext cx="8229600" cy="469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Obésité, </a:t>
            </a:r>
            <a:r>
              <a:rPr lang="fr-FR" dirty="0" smtClean="0"/>
              <a:t>VAS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905000"/>
            <a:ext cx="91821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9144000" cy="716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3" y="-144463"/>
            <a:ext cx="9144001" cy="7002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799"/>
            <a:ext cx="9144000" cy="754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répuscule">
  <a:themeElements>
    <a:clrScheme name="Crépuscule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Crépuscule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Crépuscul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Crépuscule.thmx</Template>
  <TotalTime>1234</TotalTime>
  <Words>236</Words>
  <Application>Microsoft Macintosh PowerPoint</Application>
  <PresentationFormat>Présentation à l'écran (4:3)</PresentationFormat>
  <Paragraphs>47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Crépuscule</vt:lpstr>
      <vt:lpstr>Présentation PowerPoint</vt:lpstr>
      <vt:lpstr>Troubles Respiratoires IMC &gt;40</vt:lpstr>
      <vt:lpstr>Complications</vt:lpstr>
      <vt:lpstr>Deficit Ventilatoire obstructif</vt:lpstr>
      <vt:lpstr>Effets sur la fonction ventilatoire</vt:lpstr>
      <vt:lpstr>Obésité, VAS</vt:lpstr>
      <vt:lpstr>Présentation PowerPoint</vt:lpstr>
      <vt:lpstr>Présentation PowerPoint</vt:lpstr>
      <vt:lpstr>Présentation PowerPoint</vt:lpstr>
      <vt:lpstr>Effets sur la qualité de sommeil</vt:lpstr>
      <vt:lpstr>Profil d’oxygenation</vt:lpstr>
      <vt:lpstr>PCO2    SpO2</vt:lpstr>
      <vt:lpstr>Présentation PowerPoint</vt:lpstr>
      <vt:lpstr>Présentation PowerPoint</vt:lpstr>
      <vt:lpstr>HYPERCAPNIE</vt:lpstr>
      <vt:lpstr> CORRECTION sous TRAITEMENT </vt:lpstr>
      <vt:lpstr>Effets à long terme</vt:lpstr>
      <vt:lpstr>Résultats après Chirurgie</vt:lpstr>
      <vt:lpstr>Efficacité à 1 an</vt:lpstr>
      <vt:lpstr>Revue générale Sarkhosh Obes surg 2013 </vt:lpstr>
      <vt:lpstr>Présentation PowerPoint</vt:lpstr>
      <vt:lpstr>Meta Analyse American Journal of medicine 2009 </vt:lpstr>
      <vt:lpstr>Présentation PowerPoint</vt:lpstr>
      <vt:lpstr>Présentation PowerPoint</vt:lpstr>
      <vt:lpstr>   REMERCIEMENTS  Yves LEPRINCE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Efficacité à 1 an</dc:title>
  <dc:creator>Yves Leprince</dc:creator>
  <cp:lastModifiedBy>Lionel VAILLAT</cp:lastModifiedBy>
  <cp:revision>12</cp:revision>
  <dcterms:created xsi:type="dcterms:W3CDTF">2014-11-27T05:25:34Z</dcterms:created>
  <dcterms:modified xsi:type="dcterms:W3CDTF">2014-11-27T19:08:08Z</dcterms:modified>
</cp:coreProperties>
</file>