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  <Override PartName="/ppt/media/image3.jpeg" ContentType="image/jpeg"/>
  <Override PartName="/ppt/media/image4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24863"/>
        </a:solidFill>
        <a:effectLst/>
        <a:uFillTx/>
        <a:latin typeface="Didot"/>
        <a:ea typeface="Didot"/>
        <a:cs typeface="Didot"/>
        <a:sym typeface="Dido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24863"/>
        </a:solidFill>
        <a:effectLst/>
        <a:uFillTx/>
        <a:latin typeface="Didot"/>
        <a:ea typeface="Didot"/>
        <a:cs typeface="Didot"/>
        <a:sym typeface="Dido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24863"/>
        </a:solidFill>
        <a:effectLst/>
        <a:uFillTx/>
        <a:latin typeface="Didot"/>
        <a:ea typeface="Didot"/>
        <a:cs typeface="Didot"/>
        <a:sym typeface="Dido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24863"/>
        </a:solidFill>
        <a:effectLst/>
        <a:uFillTx/>
        <a:latin typeface="Didot"/>
        <a:ea typeface="Didot"/>
        <a:cs typeface="Didot"/>
        <a:sym typeface="Dido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24863"/>
        </a:solidFill>
        <a:effectLst/>
        <a:uFillTx/>
        <a:latin typeface="Didot"/>
        <a:ea typeface="Didot"/>
        <a:cs typeface="Didot"/>
        <a:sym typeface="Dido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24863"/>
        </a:solidFill>
        <a:effectLst/>
        <a:uFillTx/>
        <a:latin typeface="Didot"/>
        <a:ea typeface="Didot"/>
        <a:cs typeface="Didot"/>
        <a:sym typeface="Dido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24863"/>
        </a:solidFill>
        <a:effectLst/>
        <a:uFillTx/>
        <a:latin typeface="Didot"/>
        <a:ea typeface="Didot"/>
        <a:cs typeface="Didot"/>
        <a:sym typeface="Dido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24863"/>
        </a:solidFill>
        <a:effectLst/>
        <a:uFillTx/>
        <a:latin typeface="Didot"/>
        <a:ea typeface="Didot"/>
        <a:cs typeface="Didot"/>
        <a:sym typeface="Dido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24863"/>
        </a:solidFill>
        <a:effectLst/>
        <a:uFillTx/>
        <a:latin typeface="Didot"/>
        <a:ea typeface="Didot"/>
        <a:cs typeface="Didot"/>
        <a:sym typeface="Dido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Didot"/>
          <a:ea typeface="Didot"/>
          <a:cs typeface="Didot"/>
        </a:font>
        <a:srgbClr val="324863"/>
      </a:tcTxStyle>
      <a:tcStyle>
        <a:tcBdr>
          <a:left>
            <a:ln w="12700" cap="flat">
              <a:solidFill>
                <a:srgbClr val="634D31"/>
              </a:solidFill>
              <a:prstDash val="solid"/>
              <a:round/>
            </a:ln>
          </a:left>
          <a:right>
            <a:ln w="12700" cap="flat">
              <a:solidFill>
                <a:srgbClr val="634D31"/>
              </a:solidFill>
              <a:prstDash val="solid"/>
              <a:round/>
            </a:ln>
          </a:right>
          <a:top>
            <a:ln w="12700" cap="flat">
              <a:solidFill>
                <a:srgbClr val="634D31"/>
              </a:solidFill>
              <a:prstDash val="solid"/>
              <a:round/>
            </a:ln>
          </a:top>
          <a:bottom>
            <a:ln w="12700" cap="flat">
              <a:solidFill>
                <a:srgbClr val="634D31"/>
              </a:solidFill>
              <a:prstDash val="solid"/>
              <a:round/>
            </a:ln>
          </a:bottom>
          <a:insideH>
            <a:ln w="12700" cap="flat">
              <a:solidFill>
                <a:srgbClr val="634D31"/>
              </a:solidFill>
              <a:prstDash val="solid"/>
              <a:round/>
            </a:ln>
          </a:insideH>
          <a:insideV>
            <a:ln w="12700" cap="flat">
              <a:solidFill>
                <a:srgbClr val="634D31"/>
              </a:solidFill>
              <a:prstDash val="solid"/>
              <a:round/>
            </a:ln>
          </a:insideV>
        </a:tcBdr>
        <a:fill>
          <a:solidFill>
            <a:srgbClr val="CFD5E0"/>
          </a:solidFill>
        </a:fill>
      </a:tcStyle>
    </a:wholeTbl>
    <a:band2H>
      <a:tcTxStyle b="def" i="def"/>
      <a:tcStyle>
        <a:tcBdr/>
        <a:fill>
          <a:solidFill>
            <a:srgbClr val="E8EBF0"/>
          </a:solidFill>
        </a:fill>
      </a:tcStyle>
    </a:band2H>
    <a:firstCol>
      <a:tcTxStyle b="on" i="off">
        <a:font>
          <a:latin typeface="Didot"/>
          <a:ea typeface="Didot"/>
          <a:cs typeface="Didot"/>
        </a:font>
        <a:srgbClr val="634D31"/>
      </a:tcTxStyle>
      <a:tcStyle>
        <a:tcBdr>
          <a:left>
            <a:ln w="12700" cap="flat">
              <a:solidFill>
                <a:srgbClr val="634D31"/>
              </a:solidFill>
              <a:prstDash val="solid"/>
              <a:round/>
            </a:ln>
          </a:left>
          <a:right>
            <a:ln w="12700" cap="flat">
              <a:solidFill>
                <a:srgbClr val="634D31"/>
              </a:solidFill>
              <a:prstDash val="solid"/>
              <a:round/>
            </a:ln>
          </a:right>
          <a:top>
            <a:ln w="12700" cap="flat">
              <a:solidFill>
                <a:srgbClr val="634D31"/>
              </a:solidFill>
              <a:prstDash val="solid"/>
              <a:round/>
            </a:ln>
          </a:top>
          <a:bottom>
            <a:ln w="12700" cap="flat">
              <a:solidFill>
                <a:srgbClr val="634D31"/>
              </a:solidFill>
              <a:prstDash val="solid"/>
              <a:round/>
            </a:ln>
          </a:bottom>
          <a:insideH>
            <a:ln w="12700" cap="flat">
              <a:solidFill>
                <a:srgbClr val="634D31"/>
              </a:solidFill>
              <a:prstDash val="solid"/>
              <a:round/>
            </a:ln>
          </a:insideH>
          <a:insideV>
            <a:ln w="12700" cap="flat">
              <a:solidFill>
                <a:srgbClr val="634D31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Didot"/>
          <a:ea typeface="Didot"/>
          <a:cs typeface="Didot"/>
        </a:font>
        <a:srgbClr val="634D31"/>
      </a:tcTxStyle>
      <a:tcStyle>
        <a:tcBdr>
          <a:left>
            <a:ln w="12700" cap="flat">
              <a:solidFill>
                <a:srgbClr val="634D31"/>
              </a:solidFill>
              <a:prstDash val="solid"/>
              <a:round/>
            </a:ln>
          </a:left>
          <a:right>
            <a:ln w="12700" cap="flat">
              <a:solidFill>
                <a:srgbClr val="634D31"/>
              </a:solidFill>
              <a:prstDash val="solid"/>
              <a:round/>
            </a:ln>
          </a:right>
          <a:top>
            <a:ln w="38100" cap="flat">
              <a:solidFill>
                <a:srgbClr val="634D31"/>
              </a:solidFill>
              <a:prstDash val="solid"/>
              <a:round/>
            </a:ln>
          </a:top>
          <a:bottom>
            <a:ln w="12700" cap="flat">
              <a:solidFill>
                <a:srgbClr val="634D31"/>
              </a:solidFill>
              <a:prstDash val="solid"/>
              <a:round/>
            </a:ln>
          </a:bottom>
          <a:insideH>
            <a:ln w="12700" cap="flat">
              <a:solidFill>
                <a:srgbClr val="634D31"/>
              </a:solidFill>
              <a:prstDash val="solid"/>
              <a:round/>
            </a:ln>
          </a:insideH>
          <a:insideV>
            <a:ln w="12700" cap="flat">
              <a:solidFill>
                <a:srgbClr val="634D31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Didot"/>
          <a:ea typeface="Didot"/>
          <a:cs typeface="Didot"/>
        </a:font>
        <a:srgbClr val="634D31"/>
      </a:tcTxStyle>
      <a:tcStyle>
        <a:tcBdr>
          <a:left>
            <a:ln w="12700" cap="flat">
              <a:solidFill>
                <a:srgbClr val="634D31"/>
              </a:solidFill>
              <a:prstDash val="solid"/>
              <a:round/>
            </a:ln>
          </a:left>
          <a:right>
            <a:ln w="12700" cap="flat">
              <a:solidFill>
                <a:srgbClr val="634D31"/>
              </a:solidFill>
              <a:prstDash val="solid"/>
              <a:round/>
            </a:ln>
          </a:right>
          <a:top>
            <a:ln w="12700" cap="flat">
              <a:solidFill>
                <a:srgbClr val="634D31"/>
              </a:solidFill>
              <a:prstDash val="solid"/>
              <a:round/>
            </a:ln>
          </a:top>
          <a:bottom>
            <a:ln w="38100" cap="flat">
              <a:solidFill>
                <a:srgbClr val="634D31"/>
              </a:solidFill>
              <a:prstDash val="solid"/>
              <a:round/>
            </a:ln>
          </a:bottom>
          <a:insideH>
            <a:ln w="12700" cap="flat">
              <a:solidFill>
                <a:srgbClr val="634D31"/>
              </a:solidFill>
              <a:prstDash val="solid"/>
              <a:round/>
            </a:ln>
          </a:insideH>
          <a:insideV>
            <a:ln w="12700" cap="flat">
              <a:solidFill>
                <a:srgbClr val="634D31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Didot"/>
          <a:ea typeface="Didot"/>
          <a:cs typeface="Didot"/>
        </a:font>
        <a:srgbClr val="324863"/>
      </a:tcTxStyle>
      <a:tcStyle>
        <a:tcBdr>
          <a:left>
            <a:ln w="12700" cap="flat">
              <a:solidFill>
                <a:srgbClr val="634D31"/>
              </a:solidFill>
              <a:prstDash val="solid"/>
              <a:round/>
            </a:ln>
          </a:left>
          <a:right>
            <a:ln w="12700" cap="flat">
              <a:solidFill>
                <a:srgbClr val="634D31"/>
              </a:solidFill>
              <a:prstDash val="solid"/>
              <a:round/>
            </a:ln>
          </a:right>
          <a:top>
            <a:ln w="12700" cap="flat">
              <a:solidFill>
                <a:srgbClr val="634D31"/>
              </a:solidFill>
              <a:prstDash val="solid"/>
              <a:round/>
            </a:ln>
          </a:top>
          <a:bottom>
            <a:ln w="12700" cap="flat">
              <a:solidFill>
                <a:srgbClr val="634D31"/>
              </a:solidFill>
              <a:prstDash val="solid"/>
              <a:round/>
            </a:ln>
          </a:bottom>
          <a:insideH>
            <a:ln w="12700" cap="flat">
              <a:solidFill>
                <a:srgbClr val="634D31"/>
              </a:solidFill>
              <a:prstDash val="solid"/>
              <a:round/>
            </a:ln>
          </a:insideH>
          <a:insideV>
            <a:ln w="12700" cap="flat">
              <a:solidFill>
                <a:srgbClr val="634D31"/>
              </a:solidFill>
              <a:prstDash val="solid"/>
              <a:round/>
            </a:ln>
          </a:insideV>
        </a:tcBdr>
        <a:fill>
          <a:solidFill>
            <a:srgbClr val="F0E2CD"/>
          </a:solidFill>
        </a:fill>
      </a:tcStyle>
    </a:wholeTbl>
    <a:band2H>
      <a:tcTxStyle b="def" i="def"/>
      <a:tcStyle>
        <a:tcBdr/>
        <a:fill>
          <a:solidFill>
            <a:srgbClr val="F7F1E8"/>
          </a:solidFill>
        </a:fill>
      </a:tcStyle>
    </a:band2H>
    <a:firstCol>
      <a:tcTxStyle b="on" i="off">
        <a:font>
          <a:latin typeface="Didot"/>
          <a:ea typeface="Didot"/>
          <a:cs typeface="Didot"/>
        </a:font>
        <a:srgbClr val="634D31"/>
      </a:tcTxStyle>
      <a:tcStyle>
        <a:tcBdr>
          <a:left>
            <a:ln w="12700" cap="flat">
              <a:solidFill>
                <a:srgbClr val="634D31"/>
              </a:solidFill>
              <a:prstDash val="solid"/>
              <a:round/>
            </a:ln>
          </a:left>
          <a:right>
            <a:ln w="12700" cap="flat">
              <a:solidFill>
                <a:srgbClr val="634D31"/>
              </a:solidFill>
              <a:prstDash val="solid"/>
              <a:round/>
            </a:ln>
          </a:right>
          <a:top>
            <a:ln w="12700" cap="flat">
              <a:solidFill>
                <a:srgbClr val="634D31"/>
              </a:solidFill>
              <a:prstDash val="solid"/>
              <a:round/>
            </a:ln>
          </a:top>
          <a:bottom>
            <a:ln w="12700" cap="flat">
              <a:solidFill>
                <a:srgbClr val="634D31"/>
              </a:solidFill>
              <a:prstDash val="solid"/>
              <a:round/>
            </a:ln>
          </a:bottom>
          <a:insideH>
            <a:ln w="12700" cap="flat">
              <a:solidFill>
                <a:srgbClr val="634D31"/>
              </a:solidFill>
              <a:prstDash val="solid"/>
              <a:round/>
            </a:ln>
          </a:insideH>
          <a:insideV>
            <a:ln w="12700" cap="flat">
              <a:solidFill>
                <a:srgbClr val="634D31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Didot"/>
          <a:ea typeface="Didot"/>
          <a:cs typeface="Didot"/>
        </a:font>
        <a:srgbClr val="634D31"/>
      </a:tcTxStyle>
      <a:tcStyle>
        <a:tcBdr>
          <a:left>
            <a:ln w="12700" cap="flat">
              <a:solidFill>
                <a:srgbClr val="634D31"/>
              </a:solidFill>
              <a:prstDash val="solid"/>
              <a:round/>
            </a:ln>
          </a:left>
          <a:right>
            <a:ln w="12700" cap="flat">
              <a:solidFill>
                <a:srgbClr val="634D31"/>
              </a:solidFill>
              <a:prstDash val="solid"/>
              <a:round/>
            </a:ln>
          </a:right>
          <a:top>
            <a:ln w="38100" cap="flat">
              <a:solidFill>
                <a:srgbClr val="634D31"/>
              </a:solidFill>
              <a:prstDash val="solid"/>
              <a:round/>
            </a:ln>
          </a:top>
          <a:bottom>
            <a:ln w="12700" cap="flat">
              <a:solidFill>
                <a:srgbClr val="634D31"/>
              </a:solidFill>
              <a:prstDash val="solid"/>
              <a:round/>
            </a:ln>
          </a:bottom>
          <a:insideH>
            <a:ln w="12700" cap="flat">
              <a:solidFill>
                <a:srgbClr val="634D31"/>
              </a:solidFill>
              <a:prstDash val="solid"/>
              <a:round/>
            </a:ln>
          </a:insideH>
          <a:insideV>
            <a:ln w="12700" cap="flat">
              <a:solidFill>
                <a:srgbClr val="634D31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Didot"/>
          <a:ea typeface="Didot"/>
          <a:cs typeface="Didot"/>
        </a:font>
        <a:srgbClr val="634D31"/>
      </a:tcTxStyle>
      <a:tcStyle>
        <a:tcBdr>
          <a:left>
            <a:ln w="12700" cap="flat">
              <a:solidFill>
                <a:srgbClr val="634D31"/>
              </a:solidFill>
              <a:prstDash val="solid"/>
              <a:round/>
            </a:ln>
          </a:left>
          <a:right>
            <a:ln w="12700" cap="flat">
              <a:solidFill>
                <a:srgbClr val="634D31"/>
              </a:solidFill>
              <a:prstDash val="solid"/>
              <a:round/>
            </a:ln>
          </a:right>
          <a:top>
            <a:ln w="12700" cap="flat">
              <a:solidFill>
                <a:srgbClr val="634D31"/>
              </a:solidFill>
              <a:prstDash val="solid"/>
              <a:round/>
            </a:ln>
          </a:top>
          <a:bottom>
            <a:ln w="38100" cap="flat">
              <a:solidFill>
                <a:srgbClr val="634D31"/>
              </a:solidFill>
              <a:prstDash val="solid"/>
              <a:round/>
            </a:ln>
          </a:bottom>
          <a:insideH>
            <a:ln w="12700" cap="flat">
              <a:solidFill>
                <a:srgbClr val="634D31"/>
              </a:solidFill>
              <a:prstDash val="solid"/>
              <a:round/>
            </a:ln>
          </a:insideH>
          <a:insideV>
            <a:ln w="12700" cap="flat">
              <a:solidFill>
                <a:srgbClr val="634D31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Didot"/>
          <a:ea typeface="Didot"/>
          <a:cs typeface="Didot"/>
        </a:font>
        <a:srgbClr val="324863"/>
      </a:tcTxStyle>
      <a:tcStyle>
        <a:tcBdr>
          <a:left>
            <a:ln w="12700" cap="flat">
              <a:solidFill>
                <a:srgbClr val="634D31"/>
              </a:solidFill>
              <a:prstDash val="solid"/>
              <a:round/>
            </a:ln>
          </a:left>
          <a:right>
            <a:ln w="12700" cap="flat">
              <a:solidFill>
                <a:srgbClr val="634D31"/>
              </a:solidFill>
              <a:prstDash val="solid"/>
              <a:round/>
            </a:ln>
          </a:right>
          <a:top>
            <a:ln w="12700" cap="flat">
              <a:solidFill>
                <a:srgbClr val="634D31"/>
              </a:solidFill>
              <a:prstDash val="solid"/>
              <a:round/>
            </a:ln>
          </a:top>
          <a:bottom>
            <a:ln w="12700" cap="flat">
              <a:solidFill>
                <a:srgbClr val="634D31"/>
              </a:solidFill>
              <a:prstDash val="solid"/>
              <a:round/>
            </a:ln>
          </a:bottom>
          <a:insideH>
            <a:ln w="12700" cap="flat">
              <a:solidFill>
                <a:srgbClr val="634D31"/>
              </a:solidFill>
              <a:prstDash val="solid"/>
              <a:round/>
            </a:ln>
          </a:insideH>
          <a:insideV>
            <a:ln w="12700" cap="flat">
              <a:solidFill>
                <a:srgbClr val="634D31"/>
              </a:solidFill>
              <a:prstDash val="solid"/>
              <a:round/>
            </a:ln>
          </a:insideV>
        </a:tcBdr>
        <a:fill>
          <a:solidFill>
            <a:srgbClr val="D7D2DE"/>
          </a:solidFill>
        </a:fill>
      </a:tcStyle>
    </a:wholeTbl>
    <a:band2H>
      <a:tcTxStyle b="def" i="def"/>
      <a:tcStyle>
        <a:tcBdr/>
        <a:fill>
          <a:solidFill>
            <a:srgbClr val="ECEAEF"/>
          </a:solidFill>
        </a:fill>
      </a:tcStyle>
    </a:band2H>
    <a:firstCol>
      <a:tcTxStyle b="on" i="off">
        <a:font>
          <a:latin typeface="Didot"/>
          <a:ea typeface="Didot"/>
          <a:cs typeface="Didot"/>
        </a:font>
        <a:srgbClr val="634D31"/>
      </a:tcTxStyle>
      <a:tcStyle>
        <a:tcBdr>
          <a:left>
            <a:ln w="12700" cap="flat">
              <a:solidFill>
                <a:srgbClr val="634D31"/>
              </a:solidFill>
              <a:prstDash val="solid"/>
              <a:round/>
            </a:ln>
          </a:left>
          <a:right>
            <a:ln w="12700" cap="flat">
              <a:solidFill>
                <a:srgbClr val="634D31"/>
              </a:solidFill>
              <a:prstDash val="solid"/>
              <a:round/>
            </a:ln>
          </a:right>
          <a:top>
            <a:ln w="12700" cap="flat">
              <a:solidFill>
                <a:srgbClr val="634D31"/>
              </a:solidFill>
              <a:prstDash val="solid"/>
              <a:round/>
            </a:ln>
          </a:top>
          <a:bottom>
            <a:ln w="12700" cap="flat">
              <a:solidFill>
                <a:srgbClr val="634D31"/>
              </a:solidFill>
              <a:prstDash val="solid"/>
              <a:round/>
            </a:ln>
          </a:bottom>
          <a:insideH>
            <a:ln w="12700" cap="flat">
              <a:solidFill>
                <a:srgbClr val="634D31"/>
              </a:solidFill>
              <a:prstDash val="solid"/>
              <a:round/>
            </a:ln>
          </a:insideH>
          <a:insideV>
            <a:ln w="12700" cap="flat">
              <a:solidFill>
                <a:srgbClr val="634D31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Didot"/>
          <a:ea typeface="Didot"/>
          <a:cs typeface="Didot"/>
        </a:font>
        <a:srgbClr val="634D31"/>
      </a:tcTxStyle>
      <a:tcStyle>
        <a:tcBdr>
          <a:left>
            <a:ln w="12700" cap="flat">
              <a:solidFill>
                <a:srgbClr val="634D31"/>
              </a:solidFill>
              <a:prstDash val="solid"/>
              <a:round/>
            </a:ln>
          </a:left>
          <a:right>
            <a:ln w="12700" cap="flat">
              <a:solidFill>
                <a:srgbClr val="634D31"/>
              </a:solidFill>
              <a:prstDash val="solid"/>
              <a:round/>
            </a:ln>
          </a:right>
          <a:top>
            <a:ln w="38100" cap="flat">
              <a:solidFill>
                <a:srgbClr val="634D31"/>
              </a:solidFill>
              <a:prstDash val="solid"/>
              <a:round/>
            </a:ln>
          </a:top>
          <a:bottom>
            <a:ln w="12700" cap="flat">
              <a:solidFill>
                <a:srgbClr val="634D31"/>
              </a:solidFill>
              <a:prstDash val="solid"/>
              <a:round/>
            </a:ln>
          </a:bottom>
          <a:insideH>
            <a:ln w="12700" cap="flat">
              <a:solidFill>
                <a:srgbClr val="634D31"/>
              </a:solidFill>
              <a:prstDash val="solid"/>
              <a:round/>
            </a:ln>
          </a:insideH>
          <a:insideV>
            <a:ln w="12700" cap="flat">
              <a:solidFill>
                <a:srgbClr val="634D31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Didot"/>
          <a:ea typeface="Didot"/>
          <a:cs typeface="Didot"/>
        </a:font>
        <a:srgbClr val="634D31"/>
      </a:tcTxStyle>
      <a:tcStyle>
        <a:tcBdr>
          <a:left>
            <a:ln w="12700" cap="flat">
              <a:solidFill>
                <a:srgbClr val="634D31"/>
              </a:solidFill>
              <a:prstDash val="solid"/>
              <a:round/>
            </a:ln>
          </a:left>
          <a:right>
            <a:ln w="12700" cap="flat">
              <a:solidFill>
                <a:srgbClr val="634D31"/>
              </a:solidFill>
              <a:prstDash val="solid"/>
              <a:round/>
            </a:ln>
          </a:right>
          <a:top>
            <a:ln w="12700" cap="flat">
              <a:solidFill>
                <a:srgbClr val="634D31"/>
              </a:solidFill>
              <a:prstDash val="solid"/>
              <a:round/>
            </a:ln>
          </a:top>
          <a:bottom>
            <a:ln w="38100" cap="flat">
              <a:solidFill>
                <a:srgbClr val="634D31"/>
              </a:solidFill>
              <a:prstDash val="solid"/>
              <a:round/>
            </a:ln>
          </a:bottom>
          <a:insideH>
            <a:ln w="12700" cap="flat">
              <a:solidFill>
                <a:srgbClr val="634D31"/>
              </a:solidFill>
              <a:prstDash val="solid"/>
              <a:round/>
            </a:ln>
          </a:insideH>
          <a:insideV>
            <a:ln w="12700" cap="flat">
              <a:solidFill>
                <a:srgbClr val="634D31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Didot"/>
          <a:ea typeface="Didot"/>
          <a:cs typeface="Didot"/>
        </a:font>
        <a:srgbClr val="32486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8EA"/>
          </a:solidFill>
        </a:fill>
      </a:tcStyle>
    </a:wholeTbl>
    <a:band2H>
      <a:tcTxStyle b="def" i="def"/>
      <a:tcStyle>
        <a:tcBdr/>
        <a:fill>
          <a:solidFill>
            <a:srgbClr val="634D31"/>
          </a:solidFill>
        </a:fill>
      </a:tcStyle>
    </a:band2H>
    <a:firstCol>
      <a:tcTxStyle b="on" i="off">
        <a:font>
          <a:latin typeface="Didot"/>
          <a:ea typeface="Didot"/>
          <a:cs typeface="Didot"/>
        </a:font>
        <a:srgbClr val="634D3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Didot"/>
          <a:ea typeface="Didot"/>
          <a:cs typeface="Didot"/>
        </a:font>
        <a:srgbClr val="32486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324863"/>
              </a:solidFill>
              <a:prstDash val="solid"/>
              <a:round/>
            </a:ln>
          </a:top>
          <a:bottom>
            <a:ln w="25400" cap="flat">
              <a:solidFill>
                <a:srgbClr val="324863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34D31"/>
          </a:solidFill>
        </a:fill>
      </a:tcStyle>
    </a:lastRow>
    <a:firstRow>
      <a:tcTxStyle b="on" i="off">
        <a:font>
          <a:latin typeface="Didot"/>
          <a:ea typeface="Didot"/>
          <a:cs typeface="Didot"/>
        </a:font>
        <a:srgbClr val="634D3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24863"/>
              </a:solidFill>
              <a:prstDash val="solid"/>
              <a:round/>
            </a:ln>
          </a:top>
          <a:bottom>
            <a:ln w="25400" cap="flat">
              <a:solidFill>
                <a:srgbClr val="324863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Didot"/>
          <a:ea typeface="Didot"/>
          <a:cs typeface="Didot"/>
        </a:font>
        <a:srgbClr val="324863"/>
      </a:tcTxStyle>
      <a:tcStyle>
        <a:tcBdr>
          <a:left>
            <a:ln w="12700" cap="flat">
              <a:solidFill>
                <a:srgbClr val="634D31"/>
              </a:solidFill>
              <a:prstDash val="solid"/>
              <a:round/>
            </a:ln>
          </a:left>
          <a:right>
            <a:ln w="12700" cap="flat">
              <a:solidFill>
                <a:srgbClr val="634D31"/>
              </a:solidFill>
              <a:prstDash val="solid"/>
              <a:round/>
            </a:ln>
          </a:right>
          <a:top>
            <a:ln w="12700" cap="flat">
              <a:solidFill>
                <a:srgbClr val="634D31"/>
              </a:solidFill>
              <a:prstDash val="solid"/>
              <a:round/>
            </a:ln>
          </a:top>
          <a:bottom>
            <a:ln w="12700" cap="flat">
              <a:solidFill>
                <a:srgbClr val="634D31"/>
              </a:solidFill>
              <a:prstDash val="solid"/>
              <a:round/>
            </a:ln>
          </a:bottom>
          <a:insideH>
            <a:ln w="12700" cap="flat">
              <a:solidFill>
                <a:srgbClr val="634D31"/>
              </a:solidFill>
              <a:prstDash val="solid"/>
              <a:round/>
            </a:ln>
          </a:insideH>
          <a:insideV>
            <a:ln w="12700" cap="flat">
              <a:solidFill>
                <a:srgbClr val="634D31"/>
              </a:solidFill>
              <a:prstDash val="solid"/>
              <a:round/>
            </a:ln>
          </a:insideV>
        </a:tcBdr>
        <a:fill>
          <a:solidFill>
            <a:srgbClr val="CCCED2"/>
          </a:solidFill>
        </a:fill>
      </a:tcStyle>
    </a:wholeTbl>
    <a:band2H>
      <a:tcTxStyle b="def" i="def"/>
      <a:tcStyle>
        <a:tcBdr/>
        <a:fill>
          <a:solidFill>
            <a:srgbClr val="E7E8EA"/>
          </a:solidFill>
        </a:fill>
      </a:tcStyle>
    </a:band2H>
    <a:firstCol>
      <a:tcTxStyle b="on" i="off">
        <a:font>
          <a:latin typeface="Didot"/>
          <a:ea typeface="Didot"/>
          <a:cs typeface="Didot"/>
        </a:font>
        <a:srgbClr val="634D31"/>
      </a:tcTxStyle>
      <a:tcStyle>
        <a:tcBdr>
          <a:left>
            <a:ln w="12700" cap="flat">
              <a:solidFill>
                <a:srgbClr val="634D31"/>
              </a:solidFill>
              <a:prstDash val="solid"/>
              <a:round/>
            </a:ln>
          </a:left>
          <a:right>
            <a:ln w="12700" cap="flat">
              <a:solidFill>
                <a:srgbClr val="634D31"/>
              </a:solidFill>
              <a:prstDash val="solid"/>
              <a:round/>
            </a:ln>
          </a:right>
          <a:top>
            <a:ln w="12700" cap="flat">
              <a:solidFill>
                <a:srgbClr val="634D31"/>
              </a:solidFill>
              <a:prstDash val="solid"/>
              <a:round/>
            </a:ln>
          </a:top>
          <a:bottom>
            <a:ln w="12700" cap="flat">
              <a:solidFill>
                <a:srgbClr val="634D31"/>
              </a:solidFill>
              <a:prstDash val="solid"/>
              <a:round/>
            </a:ln>
          </a:bottom>
          <a:insideH>
            <a:ln w="12700" cap="flat">
              <a:solidFill>
                <a:srgbClr val="634D31"/>
              </a:solidFill>
              <a:prstDash val="solid"/>
              <a:round/>
            </a:ln>
          </a:insideH>
          <a:insideV>
            <a:ln w="12700" cap="flat">
              <a:solidFill>
                <a:srgbClr val="634D31"/>
              </a:solidFill>
              <a:prstDash val="solid"/>
              <a:round/>
            </a:ln>
          </a:insideV>
        </a:tcBdr>
        <a:fill>
          <a:solidFill>
            <a:srgbClr val="324863"/>
          </a:solidFill>
        </a:fill>
      </a:tcStyle>
    </a:firstCol>
    <a:lastRow>
      <a:tcTxStyle b="on" i="off">
        <a:font>
          <a:latin typeface="Didot"/>
          <a:ea typeface="Didot"/>
          <a:cs typeface="Didot"/>
        </a:font>
        <a:srgbClr val="634D31"/>
      </a:tcTxStyle>
      <a:tcStyle>
        <a:tcBdr>
          <a:left>
            <a:ln w="12700" cap="flat">
              <a:solidFill>
                <a:srgbClr val="634D31"/>
              </a:solidFill>
              <a:prstDash val="solid"/>
              <a:round/>
            </a:ln>
          </a:left>
          <a:right>
            <a:ln w="12700" cap="flat">
              <a:solidFill>
                <a:srgbClr val="634D31"/>
              </a:solidFill>
              <a:prstDash val="solid"/>
              <a:round/>
            </a:ln>
          </a:right>
          <a:top>
            <a:ln w="38100" cap="flat">
              <a:solidFill>
                <a:srgbClr val="634D31"/>
              </a:solidFill>
              <a:prstDash val="solid"/>
              <a:round/>
            </a:ln>
          </a:top>
          <a:bottom>
            <a:ln w="12700" cap="flat">
              <a:solidFill>
                <a:srgbClr val="634D31"/>
              </a:solidFill>
              <a:prstDash val="solid"/>
              <a:round/>
            </a:ln>
          </a:bottom>
          <a:insideH>
            <a:ln w="12700" cap="flat">
              <a:solidFill>
                <a:srgbClr val="634D31"/>
              </a:solidFill>
              <a:prstDash val="solid"/>
              <a:round/>
            </a:ln>
          </a:insideH>
          <a:insideV>
            <a:ln w="12700" cap="flat">
              <a:solidFill>
                <a:srgbClr val="634D31"/>
              </a:solidFill>
              <a:prstDash val="solid"/>
              <a:round/>
            </a:ln>
          </a:insideV>
        </a:tcBdr>
        <a:fill>
          <a:solidFill>
            <a:srgbClr val="324863"/>
          </a:solidFill>
        </a:fill>
      </a:tcStyle>
    </a:lastRow>
    <a:firstRow>
      <a:tcTxStyle b="on" i="off">
        <a:font>
          <a:latin typeface="Didot"/>
          <a:ea typeface="Didot"/>
          <a:cs typeface="Didot"/>
        </a:font>
        <a:srgbClr val="634D31"/>
      </a:tcTxStyle>
      <a:tcStyle>
        <a:tcBdr>
          <a:left>
            <a:ln w="12700" cap="flat">
              <a:solidFill>
                <a:srgbClr val="634D31"/>
              </a:solidFill>
              <a:prstDash val="solid"/>
              <a:round/>
            </a:ln>
          </a:left>
          <a:right>
            <a:ln w="12700" cap="flat">
              <a:solidFill>
                <a:srgbClr val="634D31"/>
              </a:solidFill>
              <a:prstDash val="solid"/>
              <a:round/>
            </a:ln>
          </a:right>
          <a:top>
            <a:ln w="12700" cap="flat">
              <a:solidFill>
                <a:srgbClr val="634D31"/>
              </a:solidFill>
              <a:prstDash val="solid"/>
              <a:round/>
            </a:ln>
          </a:top>
          <a:bottom>
            <a:ln w="38100" cap="flat">
              <a:solidFill>
                <a:srgbClr val="634D31"/>
              </a:solidFill>
              <a:prstDash val="solid"/>
              <a:round/>
            </a:ln>
          </a:bottom>
          <a:insideH>
            <a:ln w="12700" cap="flat">
              <a:solidFill>
                <a:srgbClr val="634D31"/>
              </a:solidFill>
              <a:prstDash val="solid"/>
              <a:round/>
            </a:ln>
          </a:insideH>
          <a:insideV>
            <a:ln w="12700" cap="flat">
              <a:solidFill>
                <a:srgbClr val="634D31"/>
              </a:solidFill>
              <a:prstDash val="solid"/>
              <a:round/>
            </a:ln>
          </a:insideV>
        </a:tcBdr>
        <a:fill>
          <a:solidFill>
            <a:srgbClr val="324863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Didot"/>
          <a:ea typeface="Didot"/>
          <a:cs typeface="Didot"/>
        </a:font>
        <a:srgbClr val="324863"/>
      </a:tcTxStyle>
      <a:tcStyle>
        <a:tcBdr>
          <a:left>
            <a:ln w="12700" cap="flat">
              <a:solidFill>
                <a:srgbClr val="324863"/>
              </a:solidFill>
              <a:prstDash val="solid"/>
              <a:round/>
            </a:ln>
          </a:left>
          <a:right>
            <a:ln w="12700" cap="flat">
              <a:solidFill>
                <a:srgbClr val="324863"/>
              </a:solidFill>
              <a:prstDash val="solid"/>
              <a:round/>
            </a:ln>
          </a:right>
          <a:top>
            <a:ln w="12700" cap="flat">
              <a:solidFill>
                <a:srgbClr val="324863"/>
              </a:solidFill>
              <a:prstDash val="solid"/>
              <a:round/>
            </a:ln>
          </a:top>
          <a:bottom>
            <a:ln w="12700" cap="flat">
              <a:solidFill>
                <a:srgbClr val="324863"/>
              </a:solidFill>
              <a:prstDash val="solid"/>
              <a:round/>
            </a:ln>
          </a:bottom>
          <a:insideH>
            <a:ln w="12700" cap="flat">
              <a:solidFill>
                <a:srgbClr val="324863"/>
              </a:solidFill>
              <a:prstDash val="solid"/>
              <a:round/>
            </a:ln>
          </a:insideH>
          <a:insideV>
            <a:ln w="12700" cap="flat">
              <a:solidFill>
                <a:srgbClr val="324863"/>
              </a:solidFill>
              <a:prstDash val="solid"/>
              <a:round/>
            </a:ln>
          </a:insideV>
        </a:tcBdr>
        <a:fill>
          <a:solidFill>
            <a:srgbClr val="324863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Didot"/>
          <a:ea typeface="Didot"/>
          <a:cs typeface="Didot"/>
        </a:font>
        <a:srgbClr val="324863"/>
      </a:tcTxStyle>
      <a:tcStyle>
        <a:tcBdr>
          <a:left>
            <a:ln w="12700" cap="flat">
              <a:solidFill>
                <a:srgbClr val="324863"/>
              </a:solidFill>
              <a:prstDash val="solid"/>
              <a:round/>
            </a:ln>
          </a:left>
          <a:right>
            <a:ln w="12700" cap="flat">
              <a:solidFill>
                <a:srgbClr val="324863"/>
              </a:solidFill>
              <a:prstDash val="solid"/>
              <a:round/>
            </a:ln>
          </a:right>
          <a:top>
            <a:ln w="12700" cap="flat">
              <a:solidFill>
                <a:srgbClr val="324863"/>
              </a:solidFill>
              <a:prstDash val="solid"/>
              <a:round/>
            </a:ln>
          </a:top>
          <a:bottom>
            <a:ln w="12700" cap="flat">
              <a:solidFill>
                <a:srgbClr val="324863"/>
              </a:solidFill>
              <a:prstDash val="solid"/>
              <a:round/>
            </a:ln>
          </a:bottom>
          <a:insideH>
            <a:ln w="12700" cap="flat">
              <a:solidFill>
                <a:srgbClr val="324863"/>
              </a:solidFill>
              <a:prstDash val="solid"/>
              <a:round/>
            </a:ln>
          </a:insideH>
          <a:insideV>
            <a:ln w="12700" cap="flat">
              <a:solidFill>
                <a:srgbClr val="324863"/>
              </a:solidFill>
              <a:prstDash val="solid"/>
              <a:round/>
            </a:ln>
          </a:insideV>
        </a:tcBdr>
        <a:fill>
          <a:solidFill>
            <a:srgbClr val="324863">
              <a:alpha val="20000"/>
            </a:srgbClr>
          </a:solidFill>
        </a:fill>
      </a:tcStyle>
    </a:firstCol>
    <a:lastRow>
      <a:tcTxStyle b="on" i="off">
        <a:font>
          <a:latin typeface="Didot"/>
          <a:ea typeface="Didot"/>
          <a:cs typeface="Didot"/>
        </a:font>
        <a:srgbClr val="324863"/>
      </a:tcTxStyle>
      <a:tcStyle>
        <a:tcBdr>
          <a:left>
            <a:ln w="12700" cap="flat">
              <a:solidFill>
                <a:srgbClr val="324863"/>
              </a:solidFill>
              <a:prstDash val="solid"/>
              <a:round/>
            </a:ln>
          </a:left>
          <a:right>
            <a:ln w="12700" cap="flat">
              <a:solidFill>
                <a:srgbClr val="324863"/>
              </a:solidFill>
              <a:prstDash val="solid"/>
              <a:round/>
            </a:ln>
          </a:right>
          <a:top>
            <a:ln w="50800" cap="flat">
              <a:solidFill>
                <a:srgbClr val="324863"/>
              </a:solidFill>
              <a:prstDash val="solid"/>
              <a:round/>
            </a:ln>
          </a:top>
          <a:bottom>
            <a:ln w="12700" cap="flat">
              <a:solidFill>
                <a:srgbClr val="324863"/>
              </a:solidFill>
              <a:prstDash val="solid"/>
              <a:round/>
            </a:ln>
          </a:bottom>
          <a:insideH>
            <a:ln w="12700" cap="flat">
              <a:solidFill>
                <a:srgbClr val="324863"/>
              </a:solidFill>
              <a:prstDash val="solid"/>
              <a:round/>
            </a:ln>
          </a:insideH>
          <a:insideV>
            <a:ln w="12700" cap="flat">
              <a:solidFill>
                <a:srgbClr val="324863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Didot"/>
          <a:ea typeface="Didot"/>
          <a:cs typeface="Didot"/>
        </a:font>
        <a:srgbClr val="324863"/>
      </a:tcTxStyle>
      <a:tcStyle>
        <a:tcBdr>
          <a:left>
            <a:ln w="12700" cap="flat">
              <a:solidFill>
                <a:srgbClr val="324863"/>
              </a:solidFill>
              <a:prstDash val="solid"/>
              <a:round/>
            </a:ln>
          </a:left>
          <a:right>
            <a:ln w="12700" cap="flat">
              <a:solidFill>
                <a:srgbClr val="324863"/>
              </a:solidFill>
              <a:prstDash val="solid"/>
              <a:round/>
            </a:ln>
          </a:right>
          <a:top>
            <a:ln w="12700" cap="flat">
              <a:solidFill>
                <a:srgbClr val="324863"/>
              </a:solidFill>
              <a:prstDash val="solid"/>
              <a:round/>
            </a:ln>
          </a:top>
          <a:bottom>
            <a:ln w="25400" cap="flat">
              <a:solidFill>
                <a:srgbClr val="324863"/>
              </a:solidFill>
              <a:prstDash val="solid"/>
              <a:round/>
            </a:ln>
          </a:bottom>
          <a:insideH>
            <a:ln w="12700" cap="flat">
              <a:solidFill>
                <a:srgbClr val="324863"/>
              </a:solidFill>
              <a:prstDash val="solid"/>
              <a:round/>
            </a:ln>
          </a:insideH>
          <a:insideV>
            <a:ln w="12700" cap="flat">
              <a:solidFill>
                <a:srgbClr val="324863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9" name="Shape 13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 descr="Ligne"/>
          <p:cNvSpPr/>
          <p:nvPr/>
        </p:nvSpPr>
        <p:spPr>
          <a:xfrm>
            <a:off x="406399" y="8623298"/>
            <a:ext cx="12192003" cy="131"/>
          </a:xfrm>
          <a:prstGeom prst="line">
            <a:avLst/>
          </a:prstGeom>
          <a:ln w="12700">
            <a:solidFill>
              <a:srgbClr val="7A96B9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4" name="Shape 14" descr="Ligne"/>
          <p:cNvSpPr/>
          <p:nvPr/>
        </p:nvSpPr>
        <p:spPr>
          <a:xfrm>
            <a:off x="406399" y="8674098"/>
            <a:ext cx="12192003" cy="131"/>
          </a:xfrm>
          <a:prstGeom prst="line">
            <a:avLst/>
          </a:prstGeom>
          <a:ln w="12700">
            <a:solidFill>
              <a:srgbClr val="7A96B9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5" name="Shape 15"/>
          <p:cNvSpPr/>
          <p:nvPr>
            <p:ph type="body" sz="quarter" idx="1"/>
          </p:nvPr>
        </p:nvSpPr>
        <p:spPr>
          <a:xfrm>
            <a:off x="369422" y="8807450"/>
            <a:ext cx="12255501" cy="406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i="1" sz="1800">
                <a:solidFill>
                  <a:srgbClr val="5C86B9"/>
                </a:solidFill>
              </a:defRPr>
            </a:lvl1pPr>
            <a:lvl2pPr marL="748631" indent="-240631">
              <a:spcBef>
                <a:spcPts val="0"/>
              </a:spcBef>
              <a:buClrTx/>
              <a:buFontTx/>
              <a:defRPr i="1" sz="1800">
                <a:solidFill>
                  <a:srgbClr val="5C86B9"/>
                </a:solidFill>
              </a:defRPr>
            </a:lvl2pPr>
            <a:lvl3pPr marL="1256631" indent="-240631">
              <a:spcBef>
                <a:spcPts val="0"/>
              </a:spcBef>
              <a:buClrTx/>
              <a:buFontTx/>
              <a:defRPr i="1" sz="1800">
                <a:solidFill>
                  <a:srgbClr val="5C86B9"/>
                </a:solidFill>
              </a:defRPr>
            </a:lvl3pPr>
            <a:lvl4pPr marL="1764631" indent="-240631">
              <a:spcBef>
                <a:spcPts val="0"/>
              </a:spcBef>
              <a:buClrTx/>
              <a:buFontTx/>
              <a:defRPr i="1" sz="1800">
                <a:solidFill>
                  <a:srgbClr val="5C86B9"/>
                </a:solidFill>
              </a:defRPr>
            </a:lvl4pPr>
            <a:lvl5pPr marL="2272631" indent="-240631">
              <a:spcBef>
                <a:spcPts val="0"/>
              </a:spcBef>
              <a:buClrTx/>
              <a:buFontTx/>
              <a:defRPr i="1" sz="1800">
                <a:solidFill>
                  <a:srgbClr val="5C86B9"/>
                </a:solidFill>
              </a:defRPr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6" name="Shape 16"/>
          <p:cNvSpPr/>
          <p:nvPr>
            <p:ph type="title"/>
          </p:nvPr>
        </p:nvSpPr>
        <p:spPr>
          <a:xfrm>
            <a:off x="355600" y="5905500"/>
            <a:ext cx="12293600" cy="2108200"/>
          </a:xfrm>
          <a:prstGeom prst="rect">
            <a:avLst/>
          </a:prstGeom>
        </p:spPr>
        <p:txBody>
          <a:bodyPr anchor="b"/>
          <a:lstStyle/>
          <a:p>
            <a:pPr/>
            <a:r>
              <a:t>Texte du titre</a:t>
            </a:r>
          </a:p>
        </p:txBody>
      </p:sp>
      <p:sp>
        <p:nvSpPr>
          <p:cNvPr id="17" name="Shape 17" descr="Texte niveau 1…"/>
          <p:cNvSpPr/>
          <p:nvPr>
            <p:ph type="body" sz="quarter" idx="13"/>
          </p:nvPr>
        </p:nvSpPr>
        <p:spPr>
          <a:xfrm>
            <a:off x="355600" y="8001000"/>
            <a:ext cx="12293600" cy="508000"/>
          </a:xfrm>
          <a:prstGeom prst="rect">
            <a:avLst/>
          </a:prstGeom>
        </p:spPr>
        <p:txBody>
          <a:bodyPr anchor="t"/>
          <a:lstStyle/>
          <a:p>
            <a: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pPr>
          </a:p>
        </p:txBody>
      </p:sp>
      <p:sp>
        <p:nvSpPr>
          <p:cNvPr id="18" name="Shape 1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type="body" sz="quarter" idx="1"/>
          </p:nvPr>
        </p:nvSpPr>
        <p:spPr>
          <a:xfrm>
            <a:off x="1270000" y="4305300"/>
            <a:ext cx="10464800" cy="6096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3800"/>
              </a:spcBef>
              <a:buClrTx/>
              <a:buSzTx/>
              <a:buFontTx/>
              <a:buNone/>
              <a:defRPr sz="3000"/>
            </a:lvl1pPr>
            <a:lvl2pPr marL="909052" indent="-401052" algn="ctr">
              <a:spcBef>
                <a:spcPts val="3800"/>
              </a:spcBef>
              <a:buClrTx/>
              <a:buFontTx/>
              <a:defRPr sz="3000"/>
            </a:lvl2pPr>
            <a:lvl3pPr marL="1417052" indent="-401052" algn="ctr">
              <a:spcBef>
                <a:spcPts val="3800"/>
              </a:spcBef>
              <a:buClrTx/>
              <a:buFontTx/>
              <a:defRPr sz="3000"/>
            </a:lvl3pPr>
            <a:lvl4pPr marL="1925052" indent="-401052" algn="ctr">
              <a:spcBef>
                <a:spcPts val="3800"/>
              </a:spcBef>
              <a:buClrTx/>
              <a:buFontTx/>
              <a:defRPr sz="3000"/>
            </a:lvl4pPr>
            <a:lvl5pPr marL="2433052" indent="-401052" algn="ctr">
              <a:spcBef>
                <a:spcPts val="3800"/>
              </a:spcBef>
              <a:buClrTx/>
              <a:buFontTx/>
              <a:defRPr sz="30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08" name="Shape 108" descr="-Gilles Allain"/>
          <p:cNvSpPr/>
          <p:nvPr>
            <p:ph type="body" sz="quarter" idx="13"/>
          </p:nvPr>
        </p:nvSpPr>
        <p:spPr>
          <a:xfrm>
            <a:off x="1270000" y="6362700"/>
            <a:ext cx="10464800" cy="609600"/>
          </a:xfrm>
          <a:prstGeom prst="rect">
            <a:avLst/>
          </a:prstGeom>
        </p:spPr>
        <p:txBody>
          <a:bodyPr anchor="t"/>
          <a:lstStyle/>
          <a:p>
            <a:pPr marL="0" indent="0" algn="ctr">
              <a:spcBef>
                <a:spcPts val="1200"/>
              </a:spcBef>
              <a:buClrTx/>
              <a:buSzTx/>
              <a:buFontTx/>
              <a:buNone/>
              <a:defRPr i="1" sz="3000">
                <a:solidFill>
                  <a:srgbClr val="5C86B9"/>
                </a:solidFill>
              </a:defRPr>
            </a:pPr>
          </a:p>
        </p:txBody>
      </p:sp>
      <p:sp>
        <p:nvSpPr>
          <p:cNvPr id="109" name="Shape 10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 descr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17" name="Shape 11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15537" dir="5392174">
                    <a:srgbClr val="000000">
                      <a:alpha val="78421"/>
                    </a:srgbClr>
                  </a:outerShdw>
                </a:effectLst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uce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>
            <a:lvl1pPr marL="457200" indent="-457200">
              <a:buClrTx/>
              <a:buSzPct val="75000"/>
              <a:buFontTx/>
              <a:buChar char="•"/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914400" indent="-457200">
              <a:buClrTx/>
              <a:buSzPct val="75000"/>
              <a:buFontTx/>
              <a:buChar char="•"/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371600" indent="-457200">
              <a:buClrTx/>
              <a:buSzPct val="75000"/>
              <a:buFontTx/>
              <a:buChar char="•"/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828800" indent="-457200">
              <a:buClrTx/>
              <a:buSzPct val="75000"/>
              <a:buFontTx/>
              <a:buChar char="•"/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286000" indent="-457200">
              <a:buClrTx/>
              <a:buSzPct val="75000"/>
              <a:buFontTx/>
              <a:buChar char="•"/>
              <a:defRPr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2" name="Shape 132"/>
          <p:cNvSpPr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 descr="Ligne"/>
          <p:cNvSpPr/>
          <p:nvPr/>
        </p:nvSpPr>
        <p:spPr>
          <a:xfrm>
            <a:off x="406399" y="8623298"/>
            <a:ext cx="12192003" cy="131"/>
          </a:xfrm>
          <a:prstGeom prst="line">
            <a:avLst/>
          </a:prstGeom>
          <a:ln w="12700">
            <a:solidFill>
              <a:srgbClr val="7A96B9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6" name="Shape 26" descr="Ligne"/>
          <p:cNvSpPr/>
          <p:nvPr/>
        </p:nvSpPr>
        <p:spPr>
          <a:xfrm>
            <a:off x="406399" y="8674098"/>
            <a:ext cx="12192003" cy="131"/>
          </a:xfrm>
          <a:prstGeom prst="line">
            <a:avLst/>
          </a:prstGeom>
          <a:ln w="12700">
            <a:solidFill>
              <a:srgbClr val="7A96B9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7" name="Shape 27"/>
          <p:cNvSpPr/>
          <p:nvPr>
            <p:ph type="body" sz="quarter" idx="1"/>
          </p:nvPr>
        </p:nvSpPr>
        <p:spPr>
          <a:xfrm>
            <a:off x="369422" y="8807450"/>
            <a:ext cx="12255501" cy="406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i="1" sz="1800">
                <a:solidFill>
                  <a:srgbClr val="5C86B9"/>
                </a:solidFill>
              </a:defRPr>
            </a:lvl1pPr>
            <a:lvl2pPr marL="748631" indent="-240631">
              <a:spcBef>
                <a:spcPts val="0"/>
              </a:spcBef>
              <a:buClrTx/>
              <a:buFontTx/>
              <a:defRPr i="1" sz="1800">
                <a:solidFill>
                  <a:srgbClr val="5C86B9"/>
                </a:solidFill>
              </a:defRPr>
            </a:lvl2pPr>
            <a:lvl3pPr marL="1256631" indent="-240631">
              <a:spcBef>
                <a:spcPts val="0"/>
              </a:spcBef>
              <a:buClrTx/>
              <a:buFontTx/>
              <a:defRPr i="1" sz="1800">
                <a:solidFill>
                  <a:srgbClr val="5C86B9"/>
                </a:solidFill>
              </a:defRPr>
            </a:lvl3pPr>
            <a:lvl4pPr marL="1764631" indent="-240631">
              <a:spcBef>
                <a:spcPts val="0"/>
              </a:spcBef>
              <a:buClrTx/>
              <a:buFontTx/>
              <a:defRPr i="1" sz="1800">
                <a:solidFill>
                  <a:srgbClr val="5C86B9"/>
                </a:solidFill>
              </a:defRPr>
            </a:lvl4pPr>
            <a:lvl5pPr marL="2272631" indent="-240631">
              <a:spcBef>
                <a:spcPts val="0"/>
              </a:spcBef>
              <a:buClrTx/>
              <a:buFontTx/>
              <a:defRPr i="1" sz="1800">
                <a:solidFill>
                  <a:srgbClr val="5C86B9"/>
                </a:solidFill>
              </a:defRPr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8" name="Shape 28" descr="Image"/>
          <p:cNvSpPr/>
          <p:nvPr>
            <p:ph type="pic" idx="13"/>
          </p:nvPr>
        </p:nvSpPr>
        <p:spPr>
          <a:xfrm>
            <a:off x="368300" y="444500"/>
            <a:ext cx="12268200" cy="6324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9" name="Shape 29"/>
          <p:cNvSpPr/>
          <p:nvPr>
            <p:ph type="title"/>
          </p:nvPr>
        </p:nvSpPr>
        <p:spPr>
          <a:xfrm>
            <a:off x="355600" y="6908800"/>
            <a:ext cx="12293600" cy="1104900"/>
          </a:xfrm>
          <a:prstGeom prst="rect">
            <a:avLst/>
          </a:prstGeom>
        </p:spPr>
        <p:txBody>
          <a:bodyPr anchor="b"/>
          <a:lstStyle/>
          <a:p>
            <a:pPr/>
            <a:r>
              <a:t>Texte du titre</a:t>
            </a:r>
          </a:p>
        </p:txBody>
      </p:sp>
      <p:sp>
        <p:nvSpPr>
          <p:cNvPr id="30" name="Shape 30" descr="Texte niveau 1…"/>
          <p:cNvSpPr/>
          <p:nvPr>
            <p:ph type="body" sz="quarter" idx="14"/>
          </p:nvPr>
        </p:nvSpPr>
        <p:spPr>
          <a:xfrm>
            <a:off x="355600" y="8001000"/>
            <a:ext cx="12293600" cy="508000"/>
          </a:xfrm>
          <a:prstGeom prst="rect">
            <a:avLst/>
          </a:prstGeom>
        </p:spPr>
        <p:txBody>
          <a:bodyPr anchor="t"/>
          <a:lstStyle/>
          <a:p>
            <a: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pP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 descr="Ligne"/>
          <p:cNvSpPr/>
          <p:nvPr/>
        </p:nvSpPr>
        <p:spPr>
          <a:xfrm>
            <a:off x="406399" y="4864098"/>
            <a:ext cx="12192003" cy="131"/>
          </a:xfrm>
          <a:prstGeom prst="line">
            <a:avLst/>
          </a:prstGeom>
          <a:ln w="12700">
            <a:solidFill>
              <a:srgbClr val="7A96B9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9" name="Shape 39" descr="Ligne"/>
          <p:cNvSpPr/>
          <p:nvPr/>
        </p:nvSpPr>
        <p:spPr>
          <a:xfrm>
            <a:off x="406399" y="4914898"/>
            <a:ext cx="12192003" cy="131"/>
          </a:xfrm>
          <a:prstGeom prst="line">
            <a:avLst/>
          </a:prstGeom>
          <a:ln w="12700">
            <a:solidFill>
              <a:srgbClr val="7A96B9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40" name="Shape 40"/>
          <p:cNvSpPr/>
          <p:nvPr>
            <p:ph type="title"/>
          </p:nvPr>
        </p:nvSpPr>
        <p:spPr>
          <a:xfrm>
            <a:off x="355600" y="2628900"/>
            <a:ext cx="12293600" cy="2108200"/>
          </a:xfrm>
          <a:prstGeom prst="rect">
            <a:avLst/>
          </a:prstGeom>
        </p:spPr>
        <p:txBody>
          <a:bodyPr anchor="b"/>
          <a:lstStyle/>
          <a:p>
            <a:pPr/>
            <a:r>
              <a:t>Texte du titre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 descr="Ligne"/>
          <p:cNvSpPr/>
          <p:nvPr/>
        </p:nvSpPr>
        <p:spPr>
          <a:xfrm>
            <a:off x="406400" y="5270499"/>
            <a:ext cx="5689600" cy="129"/>
          </a:xfrm>
          <a:prstGeom prst="line">
            <a:avLst/>
          </a:prstGeom>
          <a:ln w="12700">
            <a:solidFill>
              <a:srgbClr val="7A96B9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49" name="Shape 49" descr="Ligne"/>
          <p:cNvSpPr/>
          <p:nvPr/>
        </p:nvSpPr>
        <p:spPr>
          <a:xfrm>
            <a:off x="406400" y="5321299"/>
            <a:ext cx="5689600" cy="129"/>
          </a:xfrm>
          <a:prstGeom prst="line">
            <a:avLst/>
          </a:prstGeom>
          <a:ln w="12700">
            <a:solidFill>
              <a:srgbClr val="7A96B9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50" name="Shape 50" descr="Image"/>
          <p:cNvSpPr/>
          <p:nvPr>
            <p:ph type="pic" idx="13"/>
          </p:nvPr>
        </p:nvSpPr>
        <p:spPr>
          <a:xfrm>
            <a:off x="6502400" y="0"/>
            <a:ext cx="65024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51" name="Shape 51"/>
          <p:cNvSpPr/>
          <p:nvPr>
            <p:ph type="title"/>
          </p:nvPr>
        </p:nvSpPr>
        <p:spPr>
          <a:xfrm>
            <a:off x="355600" y="1930400"/>
            <a:ext cx="5816600" cy="3238500"/>
          </a:xfrm>
          <a:prstGeom prst="rect">
            <a:avLst/>
          </a:prstGeom>
        </p:spPr>
        <p:txBody>
          <a:bodyPr anchor="b"/>
          <a:lstStyle/>
          <a:p>
            <a:pPr/>
            <a:r>
              <a:t>Texte du titre</a:t>
            </a:r>
          </a:p>
        </p:txBody>
      </p:sp>
      <p:sp>
        <p:nvSpPr>
          <p:cNvPr id="52" name="Shape 52"/>
          <p:cNvSpPr/>
          <p:nvPr>
            <p:ph type="body" sz="quarter" idx="1"/>
          </p:nvPr>
        </p:nvSpPr>
        <p:spPr>
          <a:xfrm>
            <a:off x="355600" y="5410200"/>
            <a:ext cx="5816600" cy="33655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1pPr>
            <a:lvl2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2pPr>
            <a:lvl3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3pPr>
            <a:lvl4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4pPr>
            <a:lvl5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3" name="Shape 5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15537" dir="5392174">
                    <a:srgbClr val="000000">
                      <a:alpha val="78421"/>
                    </a:srgbClr>
                  </a:outerShdw>
                </a:effectLst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61" name="Shape 6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69" name="Shape 6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0" name="Shape 7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 descr="Ligne"/>
          <p:cNvSpPr/>
          <p:nvPr/>
        </p:nvSpPr>
        <p:spPr>
          <a:xfrm>
            <a:off x="406400" y="2565399"/>
            <a:ext cx="5689600" cy="129"/>
          </a:xfrm>
          <a:prstGeom prst="line">
            <a:avLst/>
          </a:prstGeom>
          <a:ln w="12700">
            <a:solidFill>
              <a:srgbClr val="7A96B9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78" name="Shape 78" descr="Ligne"/>
          <p:cNvSpPr/>
          <p:nvPr/>
        </p:nvSpPr>
        <p:spPr>
          <a:xfrm>
            <a:off x="406400" y="2616199"/>
            <a:ext cx="5689600" cy="129"/>
          </a:xfrm>
          <a:prstGeom prst="line">
            <a:avLst/>
          </a:prstGeom>
          <a:ln w="12700">
            <a:solidFill>
              <a:srgbClr val="7A96B9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79" name="Shape 79" descr="Image"/>
          <p:cNvSpPr/>
          <p:nvPr>
            <p:ph type="pic" idx="13"/>
          </p:nvPr>
        </p:nvSpPr>
        <p:spPr>
          <a:xfrm>
            <a:off x="6502400" y="0"/>
            <a:ext cx="65024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0" name="Shape 80"/>
          <p:cNvSpPr/>
          <p:nvPr>
            <p:ph type="title"/>
          </p:nvPr>
        </p:nvSpPr>
        <p:spPr>
          <a:xfrm>
            <a:off x="355600" y="444500"/>
            <a:ext cx="5816600" cy="2044700"/>
          </a:xfrm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81" name="Shape 81"/>
          <p:cNvSpPr/>
          <p:nvPr>
            <p:ph type="body" sz="half" idx="1"/>
          </p:nvPr>
        </p:nvSpPr>
        <p:spPr>
          <a:xfrm>
            <a:off x="355600" y="2984500"/>
            <a:ext cx="5816600" cy="6324600"/>
          </a:xfrm>
          <a:prstGeom prst="rect">
            <a:avLst/>
          </a:prstGeom>
        </p:spPr>
        <p:txBody>
          <a:bodyPr/>
          <a:lstStyle>
            <a:lvl1pPr marL="381000" indent="-381000">
              <a:spcBef>
                <a:spcPts val="3800"/>
              </a:spcBef>
              <a:defRPr sz="3000"/>
            </a:lvl1pPr>
            <a:lvl2pPr marL="762000" indent="-381000">
              <a:spcBef>
                <a:spcPts val="3800"/>
              </a:spcBef>
              <a:defRPr sz="3000"/>
            </a:lvl2pPr>
            <a:lvl3pPr marL="1143000" indent="-381000">
              <a:spcBef>
                <a:spcPts val="3800"/>
              </a:spcBef>
              <a:defRPr sz="3000"/>
            </a:lvl3pPr>
            <a:lvl4pPr marL="1524000" indent="-381000">
              <a:spcBef>
                <a:spcPts val="3800"/>
              </a:spcBef>
              <a:defRPr sz="3000"/>
            </a:lvl4pPr>
            <a:lvl5pPr marL="1905000" indent="-381000">
              <a:spcBef>
                <a:spcPts val="3800"/>
              </a:spcBef>
              <a:defRPr sz="30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82" name="Shape 8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15537" dir="5392174">
                    <a:srgbClr val="000000">
                      <a:alpha val="78421"/>
                    </a:srgbClr>
                  </a:outerShdw>
                </a:effectLst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type="body" idx="1"/>
          </p:nvPr>
        </p:nvSpPr>
        <p:spPr>
          <a:xfrm>
            <a:off x="355600" y="444500"/>
            <a:ext cx="12293600" cy="8864600"/>
          </a:xfrm>
          <a:prstGeom prst="rect">
            <a:avLst/>
          </a:prstGeom>
        </p:spPr>
        <p:txBody>
          <a:bodyPr/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90" name="Shape 9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 descr="Image"/>
          <p:cNvSpPr/>
          <p:nvPr>
            <p:ph type="pic" sz="half" idx="13"/>
          </p:nvPr>
        </p:nvSpPr>
        <p:spPr>
          <a:xfrm>
            <a:off x="6502400" y="4813300"/>
            <a:ext cx="6121400" cy="4356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8" name="Shape 98" descr="Image"/>
          <p:cNvSpPr/>
          <p:nvPr>
            <p:ph type="pic" sz="half" idx="14"/>
          </p:nvPr>
        </p:nvSpPr>
        <p:spPr>
          <a:xfrm>
            <a:off x="6502400" y="444500"/>
            <a:ext cx="6121400" cy="4368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9" name="Shape 99" descr="Image"/>
          <p:cNvSpPr/>
          <p:nvPr>
            <p:ph type="pic" idx="15"/>
          </p:nvPr>
        </p:nvSpPr>
        <p:spPr>
          <a:xfrm>
            <a:off x="368300" y="444500"/>
            <a:ext cx="6121400" cy="8724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0" name="Shape 10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 descr="Ligne"/>
          <p:cNvSpPr/>
          <p:nvPr/>
        </p:nvSpPr>
        <p:spPr>
          <a:xfrm>
            <a:off x="406399" y="2565398"/>
            <a:ext cx="12192003" cy="131"/>
          </a:xfrm>
          <a:prstGeom prst="line">
            <a:avLst/>
          </a:prstGeom>
          <a:ln w="12700">
            <a:solidFill>
              <a:srgbClr val="7A96B9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3" name="Shape 3" descr="Ligne"/>
          <p:cNvSpPr/>
          <p:nvPr/>
        </p:nvSpPr>
        <p:spPr>
          <a:xfrm>
            <a:off x="406399" y="2616198"/>
            <a:ext cx="12192003" cy="131"/>
          </a:xfrm>
          <a:prstGeom prst="line">
            <a:avLst/>
          </a:prstGeom>
          <a:ln w="12700">
            <a:solidFill>
              <a:srgbClr val="7A96B9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4" name="Shape 4"/>
          <p:cNvSpPr/>
          <p:nvPr>
            <p:ph type="title"/>
          </p:nvPr>
        </p:nvSpPr>
        <p:spPr>
          <a:xfrm>
            <a:off x="355600" y="444500"/>
            <a:ext cx="12293600" cy="2044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Texte du titre</a:t>
            </a:r>
          </a:p>
        </p:txBody>
      </p:sp>
      <p:sp>
        <p:nvSpPr>
          <p:cNvPr id="5" name="Shape 5"/>
          <p:cNvSpPr/>
          <p:nvPr>
            <p:ph type="body" idx="1"/>
          </p:nvPr>
        </p:nvSpPr>
        <p:spPr>
          <a:xfrm>
            <a:off x="355600" y="2984500"/>
            <a:ext cx="12293600" cy="632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6" name="Shape 6"/>
          <p:cNvSpPr/>
          <p:nvPr>
            <p:ph type="sldNum" sz="quarter" idx="2"/>
          </p:nvPr>
        </p:nvSpPr>
        <p:spPr>
          <a:xfrm>
            <a:off x="12331700" y="9220200"/>
            <a:ext cx="317500" cy="355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>
                <a:solidFill>
                  <a:srgbClr val="314864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</p:sldLayoutIdLst>
  <p:transition xmlns:p14="http://schemas.microsoft.com/office/powerpoint/2010/main" spd="med" advClick="1"/>
  <p:txStyles>
    <p:title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28" strike="noStrike" sz="6400" u="none">
          <a:ln>
            <a:noFill/>
          </a:ln>
          <a:solidFill>
            <a:srgbClr val="314864"/>
          </a:solidFill>
          <a:uFillTx/>
          <a:latin typeface="Didot"/>
          <a:ea typeface="Didot"/>
          <a:cs typeface="Didot"/>
          <a:sym typeface="Didot"/>
        </a:defRPr>
      </a:lvl1pPr>
      <a:lvl2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28" strike="noStrike" sz="6400" u="none">
          <a:ln>
            <a:noFill/>
          </a:ln>
          <a:solidFill>
            <a:srgbClr val="314864"/>
          </a:solidFill>
          <a:uFillTx/>
          <a:latin typeface="Didot"/>
          <a:ea typeface="Didot"/>
          <a:cs typeface="Didot"/>
          <a:sym typeface="Didot"/>
        </a:defRPr>
      </a:lvl2pPr>
      <a:lvl3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28" strike="noStrike" sz="6400" u="none">
          <a:ln>
            <a:noFill/>
          </a:ln>
          <a:solidFill>
            <a:srgbClr val="314864"/>
          </a:solidFill>
          <a:uFillTx/>
          <a:latin typeface="Didot"/>
          <a:ea typeface="Didot"/>
          <a:cs typeface="Didot"/>
          <a:sym typeface="Didot"/>
        </a:defRPr>
      </a:lvl3pPr>
      <a:lvl4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28" strike="noStrike" sz="6400" u="none">
          <a:ln>
            <a:noFill/>
          </a:ln>
          <a:solidFill>
            <a:srgbClr val="314864"/>
          </a:solidFill>
          <a:uFillTx/>
          <a:latin typeface="Didot"/>
          <a:ea typeface="Didot"/>
          <a:cs typeface="Didot"/>
          <a:sym typeface="Didot"/>
        </a:defRPr>
      </a:lvl4pPr>
      <a:lvl5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28" strike="noStrike" sz="6400" u="none">
          <a:ln>
            <a:noFill/>
          </a:ln>
          <a:solidFill>
            <a:srgbClr val="314864"/>
          </a:solidFill>
          <a:uFillTx/>
          <a:latin typeface="Didot"/>
          <a:ea typeface="Didot"/>
          <a:cs typeface="Didot"/>
          <a:sym typeface="Didot"/>
        </a:defRPr>
      </a:lvl5pPr>
      <a:lvl6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28" strike="noStrike" sz="6400" u="none">
          <a:ln>
            <a:noFill/>
          </a:ln>
          <a:solidFill>
            <a:srgbClr val="314864"/>
          </a:solidFill>
          <a:uFillTx/>
          <a:latin typeface="Didot"/>
          <a:ea typeface="Didot"/>
          <a:cs typeface="Didot"/>
          <a:sym typeface="Didot"/>
        </a:defRPr>
      </a:lvl6pPr>
      <a:lvl7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28" strike="noStrike" sz="6400" u="none">
          <a:ln>
            <a:noFill/>
          </a:ln>
          <a:solidFill>
            <a:srgbClr val="314864"/>
          </a:solidFill>
          <a:uFillTx/>
          <a:latin typeface="Didot"/>
          <a:ea typeface="Didot"/>
          <a:cs typeface="Didot"/>
          <a:sym typeface="Didot"/>
        </a:defRPr>
      </a:lvl7pPr>
      <a:lvl8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28" strike="noStrike" sz="6400" u="none">
          <a:ln>
            <a:noFill/>
          </a:ln>
          <a:solidFill>
            <a:srgbClr val="314864"/>
          </a:solidFill>
          <a:uFillTx/>
          <a:latin typeface="Didot"/>
          <a:ea typeface="Didot"/>
          <a:cs typeface="Didot"/>
          <a:sym typeface="Didot"/>
        </a:defRPr>
      </a:lvl8pPr>
      <a:lvl9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28" strike="noStrike" sz="6400" u="none">
          <a:ln>
            <a:noFill/>
          </a:ln>
          <a:solidFill>
            <a:srgbClr val="314864"/>
          </a:solidFill>
          <a:uFillTx/>
          <a:latin typeface="Didot"/>
          <a:ea typeface="Didot"/>
          <a:cs typeface="Didot"/>
          <a:sym typeface="Didot"/>
        </a:defRPr>
      </a:lvl9pPr>
    </p:titleStyle>
    <p:bodyStyle>
      <a:lvl1pPr marL="508000" marR="0" indent="-5080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b="0" baseline="0" cap="none" i="0" spc="0" strike="noStrike" sz="3800" u="none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1pPr>
      <a:lvl2pPr marL="1016000" marR="0" indent="-5080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b="0" baseline="0" cap="none" i="0" spc="0" strike="noStrike" sz="3800" u="none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2pPr>
      <a:lvl3pPr marL="1524000" marR="0" indent="-5080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b="0" baseline="0" cap="none" i="0" spc="0" strike="noStrike" sz="3800" u="none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3pPr>
      <a:lvl4pPr marL="2032000" marR="0" indent="-5080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b="0" baseline="0" cap="none" i="0" spc="0" strike="noStrike" sz="3800" u="none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4pPr>
      <a:lvl5pPr marL="2540000" marR="0" indent="-5080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b="0" baseline="0" cap="none" i="0" spc="0" strike="noStrike" sz="3800" u="none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5pPr>
      <a:lvl6pPr marL="3048000" marR="0" indent="-5080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b="0" baseline="0" cap="none" i="0" spc="0" strike="noStrike" sz="3800" u="none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6pPr>
      <a:lvl7pPr marL="3556000" marR="0" indent="-5080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b="0" baseline="0" cap="none" i="0" spc="0" strike="noStrike" sz="3800" u="none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7pPr>
      <a:lvl8pPr marL="4064000" marR="0" indent="-5080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b="0" baseline="0" cap="none" i="0" spc="0" strike="noStrike" sz="3800" u="none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8pPr>
      <a:lvl9pPr marL="4572000" marR="0" indent="-5080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b="0" baseline="0" cap="none" i="0" spc="0" strike="noStrike" sz="3800" u="none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1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4.jpeg"/><Relationship Id="rId4" Type="http://schemas.openxmlformats.org/officeDocument/2006/relationships/image" Target="../media/image3.pn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image3.jpeg" descr="journee-thematique-obesite-2013_1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5112" r="0" b="5112"/>
          <a:stretch>
            <a:fillRect/>
          </a:stretch>
        </p:blipFill>
        <p:spPr>
          <a:xfrm>
            <a:off x="368300" y="444499"/>
            <a:ext cx="12268200" cy="6324602"/>
          </a:xfrm>
          <a:prstGeom prst="rect">
            <a:avLst/>
          </a:prstGeom>
        </p:spPr>
      </p:pic>
      <p:sp>
        <p:nvSpPr>
          <p:cNvPr id="142" name="Shape 142" descr="Le Suivi après la chirurgie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2516">
              <a:defRPr spc="-200" sz="6200"/>
            </a:lvl1pPr>
          </a:lstStyle>
          <a:p>
            <a:pPr/>
            <a:r>
              <a:t>Le Suivi après la chirurgie</a:t>
            </a:r>
          </a:p>
        </p:txBody>
      </p:sp>
      <p:sp>
        <p:nvSpPr>
          <p:cNvPr id="143" name="Shape 143" descr="Surement le plus grand des défis - Etats des lieux"/>
          <p:cNvSpPr/>
          <p:nvPr>
            <p:ph type="body" sz="quarter" idx="1"/>
          </p:nvPr>
        </p:nvSpPr>
        <p:spPr>
          <a:xfrm>
            <a:off x="355600" y="8001000"/>
            <a:ext cx="12293600" cy="508000"/>
          </a:xfrm>
          <a:prstGeom prst="rect">
            <a:avLst/>
          </a:prstGeom>
        </p:spPr>
        <p:txBody>
          <a:bodyPr anchor="t"/>
          <a:lstStyle>
            <a:lvl1pPr>
              <a:spcBef>
                <a:spcPts val="1000"/>
              </a:spcBef>
              <a:defRPr i="0" sz="2400"/>
            </a:lvl1pPr>
          </a:lstStyle>
          <a:p>
            <a:pPr/>
            <a:r>
              <a:t>Surement le plus grand des défis - Etats des lieux</a:t>
            </a:r>
          </a:p>
        </p:txBody>
      </p:sp>
      <p:pic>
        <p:nvPicPr>
          <p:cNvPr id="144" name="image3.png" descr="image.png"/>
          <p:cNvPicPr>
            <a:picLocks noChangeAspect="1"/>
          </p:cNvPicPr>
          <p:nvPr/>
        </p:nvPicPr>
        <p:blipFill>
          <a:blip r:embed="rId3">
            <a:extLst/>
          </a:blip>
          <a:srcRect l="0" t="0" r="0" b="23762"/>
          <a:stretch>
            <a:fillRect/>
          </a:stretch>
        </p:blipFill>
        <p:spPr>
          <a:xfrm>
            <a:off x="5211564" y="8737727"/>
            <a:ext cx="2581496" cy="6988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 descr="Diététique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Diététique</a:t>
            </a:r>
          </a:p>
        </p:txBody>
      </p:sp>
      <p:sp>
        <p:nvSpPr>
          <p:cNvPr id="200" name="Shape 200" descr="1 assiette à dessert = 30 minutes…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81000" indent="-381000" defTabSz="438150">
              <a:spcBef>
                <a:spcPts val="3100"/>
              </a:spcBef>
              <a:defRPr sz="2800"/>
            </a:pPr>
            <a:r>
              <a:t>1 assiette à dessert = 30 minutes </a:t>
            </a:r>
          </a:p>
          <a:p>
            <a:pPr marL="381000" indent="-381000" defTabSz="438150">
              <a:spcBef>
                <a:spcPts val="3100"/>
              </a:spcBef>
              <a:defRPr sz="2800"/>
            </a:pPr>
            <a:r>
              <a:t>Manger lentement, bien mastiquer</a:t>
            </a:r>
          </a:p>
          <a:p>
            <a:pPr marL="381000" indent="-381000" defTabSz="438150">
              <a:spcBef>
                <a:spcPts val="3100"/>
              </a:spcBef>
              <a:defRPr sz="2800"/>
            </a:pPr>
            <a:r>
              <a:t>3 repas et 2 collations </a:t>
            </a:r>
          </a:p>
          <a:p>
            <a:pPr marL="381000" indent="-381000" defTabSz="438150">
              <a:spcBef>
                <a:spcPts val="3100"/>
              </a:spcBef>
              <a:defRPr sz="2800"/>
            </a:pPr>
            <a:r>
              <a:t>Eviter aliments fibreux, boissons gazeuses </a:t>
            </a:r>
          </a:p>
          <a:p>
            <a:pPr marL="381000" indent="-381000" defTabSz="438150">
              <a:spcBef>
                <a:spcPts val="3100"/>
              </a:spcBef>
              <a:defRPr sz="2800"/>
            </a:pPr>
            <a:r>
              <a:t>Eviter les sucres rapides et graisses : risque de dumping syndrome  </a:t>
            </a:r>
          </a:p>
          <a:p>
            <a:pPr marL="381000" indent="-381000" defTabSz="438150">
              <a:spcBef>
                <a:spcPts val="3100"/>
              </a:spcBef>
              <a:defRPr sz="2800"/>
            </a:pPr>
            <a:r>
              <a:t>Boire en dehors des repas, par petites quantités</a:t>
            </a:r>
          </a:p>
          <a:p>
            <a:pPr marL="381000" indent="-381000" defTabSz="438150">
              <a:spcBef>
                <a:spcPts val="3100"/>
              </a:spcBef>
              <a:defRPr sz="2800"/>
            </a:pPr>
            <a:r>
              <a:t>Surveiller le volume des portions. Regain d’appétit? sensation de vide ou fatigue, hypoglycémies réactionnelles et sucres rapides, sodas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 descr="Nutrition - Tolérance digestive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Nutrition - Tolérance digestive </a:t>
            </a:r>
          </a:p>
        </p:txBody>
      </p:sp>
      <p:sp>
        <p:nvSpPr>
          <p:cNvPr id="203" name="Shape 203" descr="Mauvaise tolérance  : risque de dénutrition…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Mauvaise tolérance  = risque de dénutrition</a:t>
            </a:r>
          </a:p>
          <a:p>
            <a:pPr/>
            <a:r>
              <a:t>Nausées, vomissements, reflux gastro-oesophagien, régurgitations, douleurs abdominales </a:t>
            </a:r>
          </a:p>
          <a:p>
            <a:pPr/>
            <a:r>
              <a:t>Diarrhées, ballonnements : pullulation microbienne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 descr="Nutrition - Signes cliniques de carences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0830">
              <a:defRPr spc="-199" sz="6100"/>
            </a:lvl1pPr>
          </a:lstStyle>
          <a:p>
            <a:pPr/>
            <a:r>
              <a:t>Nutrition - Signes cliniques de carences</a:t>
            </a:r>
          </a:p>
        </p:txBody>
      </p:sp>
      <p:sp>
        <p:nvSpPr>
          <p:cNvPr id="206" name="Shape 206" descr="Asthénie, ongles cassants, intolérance au froid…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77519" indent="-477519" defTabSz="549148">
              <a:spcBef>
                <a:spcPts val="3900"/>
              </a:spcBef>
              <a:defRPr sz="3500"/>
            </a:pPr>
            <a:r>
              <a:t>Asthénie, ongles cassants, intolérance au froid</a:t>
            </a:r>
          </a:p>
          <a:p>
            <a:pPr marL="477519" indent="-477519" defTabSz="549148">
              <a:spcBef>
                <a:spcPts val="3900"/>
              </a:spcBef>
              <a:defRPr sz="3500"/>
            </a:pPr>
            <a:r>
              <a:t>Fonte musculaire (dénutrition protéino-énergétique) – Chute des cheveux, ongles cassants</a:t>
            </a:r>
          </a:p>
          <a:p>
            <a:pPr marL="477519" indent="-477519" defTabSz="549148">
              <a:spcBef>
                <a:spcPts val="3900"/>
              </a:spcBef>
              <a:defRPr sz="3500"/>
            </a:pPr>
            <a:r>
              <a:t>Vit B1 (thiamine) : Paresthésies des membres, dysesthésie, encéphalopathie de Gayet-Wernicke (vomissements+++)</a:t>
            </a:r>
          </a:p>
          <a:p>
            <a:pPr marL="477519" indent="-477519" defTabSz="549148">
              <a:spcBef>
                <a:spcPts val="3900"/>
              </a:spcBef>
              <a:defRPr sz="3500"/>
            </a:pPr>
            <a:r>
              <a:t>Déchaussement dentaire</a:t>
            </a:r>
          </a:p>
          <a:p>
            <a:pPr marL="477519" indent="-477519" defTabSz="549148">
              <a:spcBef>
                <a:spcPts val="3900"/>
              </a:spcBef>
              <a:defRPr sz="3500"/>
            </a:pPr>
            <a:r>
              <a:t>Baisse acuité visuelle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image9.png" descr="image3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17900" y="798439"/>
            <a:ext cx="6502400" cy="815672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1" name="Group 211" descr="Réduction de l’estomac…"/>
          <p:cNvGrpSpPr/>
          <p:nvPr/>
        </p:nvGrpSpPr>
        <p:grpSpPr>
          <a:xfrm>
            <a:off x="1062043" y="206466"/>
            <a:ext cx="3296731" cy="2127068"/>
            <a:chOff x="0" y="-1"/>
            <a:chExt cx="3296730" cy="2127066"/>
          </a:xfrm>
        </p:grpSpPr>
        <p:sp>
          <p:nvSpPr>
            <p:cNvPr id="209" name="Shape 209" descr="Réduction de l’estomac…"/>
            <p:cNvSpPr/>
            <p:nvPr/>
          </p:nvSpPr>
          <p:spPr>
            <a:xfrm>
              <a:off x="53881" y="91981"/>
              <a:ext cx="3188968" cy="1943101"/>
            </a:xfrm>
            <a:prstGeom prst="rect">
              <a:avLst/>
            </a:prstGeom>
            <a:solidFill>
              <a:srgbClr val="E8C464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>
                <a:defRPr sz="2200">
                  <a:solidFill>
                    <a:srgbClr val="202020"/>
                  </a:solidFill>
                  <a:latin typeface="Palatino"/>
                  <a:ea typeface="Palatino"/>
                  <a:cs typeface="Palatino"/>
                  <a:sym typeface="Palatino"/>
                </a:defRPr>
              </a:pPr>
              <a:r>
                <a:t>Réduction de l’estomac </a:t>
              </a:r>
            </a:p>
            <a:p>
              <a:pPr>
                <a:defRPr sz="2200">
                  <a:solidFill>
                    <a:srgbClr val="202020"/>
                  </a:solidFill>
                  <a:latin typeface="Palatino"/>
                  <a:ea typeface="Palatino"/>
                  <a:cs typeface="Palatino"/>
                  <a:sym typeface="Palatino"/>
                </a:defRPr>
              </a:pPr>
              <a:r>
                <a:t>Inconfort alimentaire </a:t>
              </a:r>
            </a:p>
            <a:p>
              <a:pPr>
                <a:defRPr sz="2200">
                  <a:solidFill>
                    <a:srgbClr val="202020"/>
                  </a:solidFill>
                  <a:latin typeface="Palatino"/>
                  <a:ea typeface="Palatino"/>
                  <a:cs typeface="Palatino"/>
                  <a:sym typeface="Palatino"/>
                </a:defRPr>
              </a:pPr>
              <a:r>
                <a:t>Dumping syndrome </a:t>
              </a:r>
            </a:p>
            <a:p>
              <a:pPr>
                <a:defRPr sz="2200">
                  <a:solidFill>
                    <a:srgbClr val="202020"/>
                  </a:solidFill>
                  <a:latin typeface="Palatino"/>
                  <a:ea typeface="Palatino"/>
                  <a:cs typeface="Palatino"/>
                  <a:sym typeface="Palatino"/>
                </a:defRPr>
              </a:pPr>
              <a:r>
                <a:t>Dégoût </a:t>
              </a:r>
            </a:p>
            <a:p>
              <a:pPr>
                <a:defRPr sz="2200">
                  <a:solidFill>
                    <a:srgbClr val="202020"/>
                  </a:solidFill>
                  <a:latin typeface="Palatino"/>
                  <a:ea typeface="Palatino"/>
                  <a:cs typeface="Palatino"/>
                  <a:sym typeface="Palatino"/>
                </a:defRPr>
              </a:pPr>
              <a:r>
                <a:t>Vomissements </a:t>
              </a:r>
            </a:p>
          </p:txBody>
        </p:sp>
        <p:pic>
          <p:nvPicPr>
            <p:cNvPr id="210" name="image10.png" descr="Réduction de l’estomac…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-2"/>
              <a:ext cx="3296731" cy="212706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14" name="Group 214" descr="Défaut d’absorption…"/>
          <p:cNvGrpSpPr/>
          <p:nvPr/>
        </p:nvGrpSpPr>
        <p:grpSpPr>
          <a:xfrm>
            <a:off x="427043" y="3305267"/>
            <a:ext cx="3296731" cy="1390466"/>
            <a:chOff x="0" y="0"/>
            <a:chExt cx="3296730" cy="1390465"/>
          </a:xfrm>
        </p:grpSpPr>
        <p:sp>
          <p:nvSpPr>
            <p:cNvPr id="212" name="Shape 212" descr="Défaut d’absorption…"/>
            <p:cNvSpPr/>
            <p:nvPr/>
          </p:nvSpPr>
          <p:spPr>
            <a:xfrm>
              <a:off x="53881" y="91981"/>
              <a:ext cx="3188968" cy="1206501"/>
            </a:xfrm>
            <a:prstGeom prst="rect">
              <a:avLst/>
            </a:prstGeom>
            <a:solidFill>
              <a:srgbClr val="E8C464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>
                <a:defRPr sz="2200">
                  <a:solidFill>
                    <a:srgbClr val="202020"/>
                  </a:solidFill>
                  <a:latin typeface="Palatino"/>
                  <a:ea typeface="Palatino"/>
                  <a:cs typeface="Palatino"/>
                  <a:sym typeface="Palatino"/>
                </a:defRPr>
              </a:pPr>
              <a:r>
                <a:t>Défaut d’absorption </a:t>
              </a:r>
            </a:p>
            <a:p>
              <a:pPr>
                <a:defRPr sz="2200">
                  <a:solidFill>
                    <a:srgbClr val="FF2600"/>
                  </a:solidFill>
                  <a:latin typeface="Palatino"/>
                  <a:ea typeface="Palatino"/>
                  <a:cs typeface="Palatino"/>
                  <a:sym typeface="Palatino"/>
                </a:defRPr>
              </a:pPr>
              <a:r>
                <a:t>Ca, Fe, B1,B9, B12, C, Zn, Se</a:t>
              </a:r>
              <a:r>
                <a:rPr>
                  <a:solidFill>
                    <a:srgbClr val="202020"/>
                  </a:solidFill>
                </a:rPr>
                <a:t> </a:t>
              </a:r>
            </a:p>
          </p:txBody>
        </p:sp>
        <p:pic>
          <p:nvPicPr>
            <p:cNvPr id="213" name="image11.png" descr="Défaut d’absorption…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-1"/>
              <a:ext cx="3296731" cy="13904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17" name="Group 217" descr="↘ de liaison de la vit B12 avec le facteur intrinsèque…"/>
          <p:cNvGrpSpPr/>
          <p:nvPr/>
        </p:nvGrpSpPr>
        <p:grpSpPr>
          <a:xfrm>
            <a:off x="9291642" y="2054318"/>
            <a:ext cx="3296732" cy="2495366"/>
            <a:chOff x="0" y="0"/>
            <a:chExt cx="3296730" cy="2495365"/>
          </a:xfrm>
        </p:grpSpPr>
        <p:sp>
          <p:nvSpPr>
            <p:cNvPr id="215" name="Shape 215" descr="↘ de liaison de la vit B12 avec le facteur intrinsèque…"/>
            <p:cNvSpPr/>
            <p:nvPr/>
          </p:nvSpPr>
          <p:spPr>
            <a:xfrm>
              <a:off x="53881" y="91982"/>
              <a:ext cx="3188968" cy="2311401"/>
            </a:xfrm>
            <a:prstGeom prst="rect">
              <a:avLst/>
            </a:prstGeom>
            <a:solidFill>
              <a:srgbClr val="E8C464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>
                <a:defRPr b="1" sz="2200">
                  <a:solidFill>
                    <a:srgbClr val="202020"/>
                  </a:solidFill>
                  <a:latin typeface="Palatino"/>
                  <a:ea typeface="Palatino"/>
                  <a:cs typeface="Palatino"/>
                  <a:sym typeface="Palatino"/>
                </a:defRPr>
              </a:pPr>
              <a:r>
                <a:t>↘</a:t>
              </a:r>
              <a:r>
                <a:rPr b="0"/>
                <a:t> de liaison de la vit </a:t>
              </a:r>
              <a:r>
                <a:rPr b="0">
                  <a:solidFill>
                    <a:srgbClr val="FF2600"/>
                  </a:solidFill>
                </a:rPr>
                <a:t>B12</a:t>
              </a:r>
              <a:r>
                <a:rPr b="0"/>
                <a:t> avec le </a:t>
              </a:r>
              <a:r>
                <a:rPr b="0">
                  <a:solidFill>
                    <a:srgbClr val="FF2600"/>
                  </a:solidFill>
                </a:rPr>
                <a:t>facteur intrinsèque </a:t>
              </a:r>
            </a:p>
            <a:p>
              <a:pPr>
                <a:defRPr b="1" sz="2200">
                  <a:solidFill>
                    <a:srgbClr val="202020"/>
                  </a:solidFill>
                  <a:latin typeface="Palatino"/>
                  <a:ea typeface="Palatino"/>
                  <a:cs typeface="Palatino"/>
                  <a:sym typeface="Palatino"/>
                </a:defRPr>
              </a:pPr>
              <a:r>
                <a:t>↘</a:t>
              </a:r>
              <a:r>
                <a:rPr b="0"/>
                <a:t> de la réduction du </a:t>
              </a:r>
              <a:r>
                <a:rPr b="0">
                  <a:solidFill>
                    <a:srgbClr val="FF2600"/>
                  </a:solidFill>
                </a:rPr>
                <a:t>fer</a:t>
              </a:r>
              <a:r>
                <a:rPr b="0"/>
                <a:t> et du </a:t>
              </a:r>
              <a:r>
                <a:rPr b="0">
                  <a:solidFill>
                    <a:srgbClr val="FF2600"/>
                  </a:solidFill>
                </a:rPr>
                <a:t>Ca</a:t>
              </a:r>
              <a:r>
                <a:rPr b="0"/>
                <a:t> par </a:t>
              </a:r>
              <a:r>
                <a:t>↘</a:t>
              </a:r>
              <a:r>
                <a:rPr b="0"/>
                <a:t> de l’</a:t>
              </a:r>
              <a:r>
                <a:rPr b="0">
                  <a:solidFill>
                    <a:srgbClr val="FF2600"/>
                  </a:solidFill>
                </a:rPr>
                <a:t>acidité gastrique </a:t>
              </a:r>
              <a:r>
                <a:rPr b="0"/>
                <a:t> </a:t>
              </a:r>
            </a:p>
          </p:txBody>
        </p:sp>
        <p:pic>
          <p:nvPicPr>
            <p:cNvPr id="216" name="image12.png" descr="↘ de liaison de la vit B12 avec le facteur intrinsèque…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1" y="0"/>
              <a:ext cx="3296731" cy="24953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20" name="Group 220" descr="Défaut d’absorption vitamines liposolubles (vit A, D, E, K), si stéatorrhée / diversion bilio-pancréatique"/>
          <p:cNvGrpSpPr/>
          <p:nvPr/>
        </p:nvGrpSpPr>
        <p:grpSpPr>
          <a:xfrm>
            <a:off x="8237542" y="7248618"/>
            <a:ext cx="3296732" cy="2495366"/>
            <a:chOff x="0" y="0"/>
            <a:chExt cx="3296730" cy="2495365"/>
          </a:xfrm>
        </p:grpSpPr>
        <p:sp>
          <p:nvSpPr>
            <p:cNvPr id="218" name="Shape 218" descr="Défaut d’absorption vitamines liposolubles (vit A, D, E, K), si stéatorrhée / diversion bilio-pancréatique"/>
            <p:cNvSpPr/>
            <p:nvPr/>
          </p:nvSpPr>
          <p:spPr>
            <a:xfrm>
              <a:off x="53881" y="91982"/>
              <a:ext cx="3188968" cy="2311401"/>
            </a:xfrm>
            <a:prstGeom prst="rect">
              <a:avLst/>
            </a:prstGeom>
            <a:solidFill>
              <a:srgbClr val="E8C464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>
                <a:defRPr sz="2200">
                  <a:solidFill>
                    <a:srgbClr val="202020"/>
                  </a:solidFill>
                  <a:latin typeface="Palatino"/>
                  <a:ea typeface="Palatino"/>
                  <a:cs typeface="Palatino"/>
                  <a:sym typeface="Palatino"/>
                </a:defRPr>
              </a:pPr>
              <a:r>
                <a:t>Défaut d’absorption vitamines liposolubles (vit A, D, E, K), si stéatorrhée / diversion bilio-pancréatique </a:t>
              </a:r>
              <a:endParaRPr b="1"/>
            </a:p>
            <a:p>
              <a:pPr>
                <a:defRPr sz="2200">
                  <a:solidFill>
                    <a:srgbClr val="202020"/>
                  </a:solidFill>
                  <a:latin typeface="Palatino"/>
                  <a:ea typeface="Palatino"/>
                  <a:cs typeface="Palatino"/>
                  <a:sym typeface="Palatino"/>
                </a:defRPr>
              </a:pPr>
              <a:r>
                <a:t> </a:t>
              </a:r>
            </a:p>
          </p:txBody>
        </p:sp>
        <p:pic>
          <p:nvPicPr>
            <p:cNvPr id="219" name="image12.png" descr="Défaut d’absorption vitamines liposolubles (vit A, D, E, K), si stéatorrhée / diversion bilio-pancréatique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1" y="0"/>
              <a:ext cx="3296731" cy="24953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 p14:dur="1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 descr="Nutrition : surveillance biologique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Nutrition : surveillance biologique</a:t>
            </a:r>
          </a:p>
        </p:txBody>
      </p:sp>
      <p:sp>
        <p:nvSpPr>
          <p:cNvPr id="223" name="Shape 223" descr="Numération : anémie…"/>
          <p:cNvSpPr/>
          <p:nvPr>
            <p:ph type="body" idx="1"/>
          </p:nvPr>
        </p:nvSpPr>
        <p:spPr>
          <a:xfrm>
            <a:off x="355600" y="2857500"/>
            <a:ext cx="12293600" cy="6324600"/>
          </a:xfrm>
          <a:prstGeom prst="rect">
            <a:avLst/>
          </a:prstGeom>
        </p:spPr>
        <p:txBody>
          <a:bodyPr/>
          <a:lstStyle/>
          <a:p>
            <a:pPr marL="330200" indent="-330200" defTabSz="379729">
              <a:spcBef>
                <a:spcPts val="2700"/>
              </a:spcBef>
              <a:defRPr sz="2400">
                <a:solidFill>
                  <a:srgbClr val="FF2600"/>
                </a:solidFill>
              </a:defRPr>
            </a:pPr>
            <a:r>
              <a:t>Numération</a:t>
            </a:r>
            <a:r>
              <a:rPr>
                <a:solidFill>
                  <a:srgbClr val="000000"/>
                </a:solidFill>
              </a:rPr>
              <a:t> : anémie</a:t>
            </a:r>
          </a:p>
          <a:p>
            <a:pPr marL="330200" indent="-330200" defTabSz="379729">
              <a:spcBef>
                <a:spcPts val="2700"/>
              </a:spcBef>
              <a:defRPr sz="2400">
                <a:solidFill>
                  <a:srgbClr val="FF2600"/>
                </a:solidFill>
              </a:defRPr>
            </a:pPr>
            <a:r>
              <a:t>Fonction rénale</a:t>
            </a:r>
            <a:r>
              <a:rPr>
                <a:solidFill>
                  <a:srgbClr val="000000"/>
                </a:solidFill>
              </a:rPr>
              <a:t>, acide urique, </a:t>
            </a:r>
          </a:p>
          <a:p>
            <a:pPr marL="330200" indent="-330200" defTabSz="379729">
              <a:spcBef>
                <a:spcPts val="2700"/>
              </a:spcBef>
              <a:defRPr sz="2400">
                <a:solidFill>
                  <a:srgbClr val="FF2600"/>
                </a:solidFill>
              </a:defRPr>
            </a:pPr>
            <a:r>
              <a:t>Fer, ferritine, Coef de saturation de la transferrine</a:t>
            </a:r>
            <a:r>
              <a:rPr>
                <a:solidFill>
                  <a:srgbClr val="000000"/>
                </a:solidFill>
              </a:rPr>
              <a:t> : microcytose, anémie, asthénie, ongles cassants </a:t>
            </a:r>
          </a:p>
          <a:p>
            <a:pPr marL="330200" indent="-330200" defTabSz="379729">
              <a:spcBef>
                <a:spcPts val="2700"/>
              </a:spcBef>
              <a:defRPr sz="2400"/>
            </a:pPr>
            <a:r>
              <a:t>Vitamines : Vit </a:t>
            </a:r>
            <a:r>
              <a:rPr>
                <a:solidFill>
                  <a:srgbClr val="FF2600"/>
                </a:solidFill>
              </a:rPr>
              <a:t>B12</a:t>
            </a:r>
            <a:r>
              <a:t> (macrocytose, anémie, neuropathie, sclérose combinée), Vit </a:t>
            </a:r>
            <a:r>
              <a:rPr>
                <a:solidFill>
                  <a:srgbClr val="FF2600"/>
                </a:solidFill>
              </a:rPr>
              <a:t>B9</a:t>
            </a:r>
            <a:r>
              <a:t> (macrocytose, anémie, défaut du tube neural chez fœtus (femme enceinte), Vit B1 (thiamine) si vomissements</a:t>
            </a:r>
          </a:p>
          <a:p>
            <a:pPr marL="330200" indent="-330200" defTabSz="379729">
              <a:spcBef>
                <a:spcPts val="2700"/>
              </a:spcBef>
              <a:defRPr sz="2400">
                <a:solidFill>
                  <a:srgbClr val="FF2600"/>
                </a:solidFill>
              </a:defRPr>
            </a:pPr>
            <a:r>
              <a:t>Calcium, vit D</a:t>
            </a:r>
            <a:r>
              <a:rPr>
                <a:solidFill>
                  <a:srgbClr val="000000"/>
                </a:solidFill>
              </a:rPr>
              <a:t> : ostéomalacie, ostéoporose, fractures</a:t>
            </a:r>
          </a:p>
          <a:p>
            <a:pPr marL="330200" indent="-330200" defTabSz="379729">
              <a:spcBef>
                <a:spcPts val="2700"/>
              </a:spcBef>
              <a:defRPr sz="2400">
                <a:solidFill>
                  <a:srgbClr val="FF2600"/>
                </a:solidFill>
              </a:defRPr>
            </a:pPr>
            <a:r>
              <a:t>Albumine, pré-albumine</a:t>
            </a:r>
            <a:r>
              <a:rPr>
                <a:solidFill>
                  <a:srgbClr val="000000"/>
                </a:solidFill>
              </a:rPr>
              <a:t> : retard de cicatrisation, asthénie, chute des cheveux </a:t>
            </a:r>
          </a:p>
          <a:p>
            <a:pPr marL="330200" indent="-330200" defTabSz="379729">
              <a:spcBef>
                <a:spcPts val="2700"/>
              </a:spcBef>
              <a:defRPr sz="2400"/>
            </a:pPr>
            <a:r>
              <a:t>Surveillance des </a:t>
            </a:r>
            <a:r>
              <a:rPr>
                <a:solidFill>
                  <a:srgbClr val="FF2600"/>
                </a:solidFill>
              </a:rPr>
              <a:t>comorbidités </a:t>
            </a:r>
            <a:r>
              <a:t>; Diabète, dyslipidémie, bilan hépatique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 descr="Nutrition : Supplémentation"/>
          <p:cNvSpPr/>
          <p:nvPr>
            <p:ph type="title"/>
          </p:nvPr>
        </p:nvSpPr>
        <p:spPr>
          <a:xfrm>
            <a:off x="355600" y="438150"/>
            <a:ext cx="12293600" cy="2044700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Nutrition : Supplémentation</a:t>
            </a:r>
          </a:p>
        </p:txBody>
      </p:sp>
      <p:sp>
        <p:nvSpPr>
          <p:cNvPr id="226" name="Shape 226" descr="Multivitamines…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2600"/>
                </a:solidFill>
              </a:defRPr>
            </a:pPr>
            <a:r>
              <a:t>Multivitamines</a:t>
            </a:r>
          </a:p>
          <a:p>
            <a:pPr/>
            <a:r>
              <a:t>Bypass : à vie</a:t>
            </a:r>
          </a:p>
          <a:p>
            <a:pPr/>
            <a:r>
              <a:t>Sleeve et anneau : au moins 1 an</a:t>
            </a:r>
          </a:p>
          <a:p>
            <a:pPr/>
            <a:r>
              <a:t>Oubli, mauvaise tolérance , info générales erronées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 descr="Poids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Poids</a:t>
            </a:r>
          </a:p>
        </p:txBody>
      </p:sp>
      <p:sp>
        <p:nvSpPr>
          <p:cNvPr id="229" name="Shape 229" descr="Perte rapide : 6 mois…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Perte rapide : 6 mois</a:t>
            </a:r>
          </a:p>
          <a:p>
            <a:pPr/>
            <a:r>
              <a:t>Après 6 mois : plateaux (qq semaines) fréquents, motivation et information</a:t>
            </a:r>
          </a:p>
          <a:p>
            <a:pPr/>
            <a:r>
              <a:t>Masse musculaire/adipeuse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 descr="Poids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Poids</a:t>
            </a:r>
          </a:p>
        </p:txBody>
      </p:sp>
      <p:sp>
        <p:nvSpPr>
          <p:cNvPr id="232" name="Shape 232" descr="Reprise attendue : 2ème - 4ème année…"/>
          <p:cNvSpPr/>
          <p:nvPr>
            <p:ph type="body" idx="1"/>
          </p:nvPr>
        </p:nvSpPr>
        <p:spPr>
          <a:xfrm>
            <a:off x="355600" y="3175000"/>
            <a:ext cx="12293600" cy="6324600"/>
          </a:xfrm>
          <a:prstGeom prst="rect">
            <a:avLst/>
          </a:prstGeom>
        </p:spPr>
        <p:txBody>
          <a:bodyPr/>
          <a:lstStyle/>
          <a:p>
            <a:pPr/>
            <a:r>
              <a:t>Reprise attendue : 2ème - 4ème année</a:t>
            </a:r>
          </a:p>
          <a:p>
            <a:pPr/>
            <a:r>
              <a:t>Regain d’appétit, évènements de la vie</a:t>
            </a:r>
          </a:p>
          <a:p>
            <a:pPr/>
            <a:r>
              <a:t>Variable : âge, le type de chirurgie, possibilité de reprise d’activité physique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 descr="Texte"/>
          <p:cNvSpPr/>
          <p:nvPr>
            <p:ph type="body" sz="quarter" idx="1"/>
          </p:nvPr>
        </p:nvSpPr>
        <p:spPr>
          <a:xfrm>
            <a:off x="369421" y="8807450"/>
            <a:ext cx="12255503" cy="4064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35" name="image8.png" descr="image20.pn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2371007" y="444500"/>
            <a:ext cx="8262786" cy="6324602"/>
          </a:xfrm>
          <a:prstGeom prst="rect">
            <a:avLst/>
          </a:prstGeom>
        </p:spPr>
      </p:pic>
      <p:sp>
        <p:nvSpPr>
          <p:cNvPr id="236" name="Shape 236" descr="Poids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2516">
              <a:defRPr spc="-200" sz="6200"/>
            </a:lvl1pPr>
          </a:lstStyle>
          <a:p>
            <a:pPr/>
            <a:r>
              <a:t>Poids</a:t>
            </a:r>
          </a:p>
        </p:txBody>
      </p:sp>
      <p:sp>
        <p:nvSpPr>
          <p:cNvPr id="237" name="Shape 237" descr="Reprise attendue : 2ème - 4ème année"/>
          <p:cNvSpPr/>
          <p:nvPr>
            <p:ph type="body" idx="14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1pPr>
          </a:lstStyle>
          <a:p>
            <a:pPr/>
            <a:r>
              <a:t>Reprise attendue : 2ème - 4ème année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 descr="Santé émotionnelle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Santé émotionnelle</a:t>
            </a:r>
          </a:p>
        </p:txBody>
      </p:sp>
      <p:sp>
        <p:nvSpPr>
          <p:cNvPr id="240" name="Shape 240" descr="Dépression réactionnelle : investissement personnel majeur…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rPr>
                <a:solidFill>
                  <a:srgbClr val="FF2600"/>
                </a:solidFill>
              </a:rPr>
              <a:t>Dépression</a:t>
            </a:r>
            <a:r>
              <a:t> réactionnelle : investissement personnel majeur</a:t>
            </a:r>
          </a:p>
          <a:p>
            <a:pPr/>
            <a:r>
              <a:t>Centre de l’attention : famille, travail</a:t>
            </a:r>
          </a:p>
          <a:p>
            <a:pPr/>
            <a:r>
              <a:rPr>
                <a:solidFill>
                  <a:srgbClr val="FF2600"/>
                </a:solidFill>
              </a:rPr>
              <a:t>Conflits</a:t>
            </a:r>
            <a:r>
              <a:t> : Levée d’inhibitions passées, gain de confiance</a:t>
            </a:r>
          </a:p>
          <a:p>
            <a:pPr/>
            <a:r>
              <a:t>Associations de patients - Psychologue de l’équipe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 descr="Obésité, maladie environnementale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2516">
              <a:defRPr spc="-200" sz="6200"/>
            </a:lvl1pPr>
          </a:lstStyle>
          <a:p>
            <a:pPr/>
            <a:r>
              <a:t>Obésité, maladie environnementale</a:t>
            </a:r>
          </a:p>
        </p:txBody>
      </p:sp>
      <p:pic>
        <p:nvPicPr>
          <p:cNvPr id="147" name="image4.png" descr="image1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45115" y="4249653"/>
            <a:ext cx="7914570" cy="33324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image4.jpeg" descr="image15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93838" y="3745893"/>
            <a:ext cx="2968874" cy="43399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image5.png" descr="image14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55481" y="3745893"/>
            <a:ext cx="2728379" cy="43399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8" grpId="3"/>
      <p:bldP build="whole" bldLvl="1" animBg="1" rev="0" advAuto="0" spid="147" grpId="1"/>
      <p:bldP build="whole" bldLvl="1" animBg="1" rev="0" advAuto="0" spid="147" grpId="2"/>
      <p:bldP build="whole" bldLvl="1" animBg="1" rev="0" advAuto="0" spid="149" grpId="4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 descr="Comorbidités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Comorbidités</a:t>
            </a:r>
          </a:p>
        </p:txBody>
      </p:sp>
      <p:sp>
        <p:nvSpPr>
          <p:cNvPr id="243" name="Shape 243" descr="Diabète 2 : Diminution ou arrêt des traitements, rechute…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Diabète 2 : Diminution ou arrêt des traitements, rechute</a:t>
            </a:r>
          </a:p>
          <a:p>
            <a:pPr/>
            <a:r>
              <a:t>SAOS : Arrêt de traitement prématuré, indication de polygraphie de contrôle avant un arrêt au 3/6 mois</a:t>
            </a:r>
          </a:p>
          <a:p>
            <a:pPr/>
            <a:r>
              <a:t>HTA : surdosage?</a:t>
            </a:r>
          </a:p>
          <a:p>
            <a:pPr/>
            <a:r>
              <a:t>Arthrose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 descr="Texte"/>
          <p:cNvSpPr/>
          <p:nvPr>
            <p:ph type="body" sz="quarter" idx="1"/>
          </p:nvPr>
        </p:nvSpPr>
        <p:spPr>
          <a:xfrm>
            <a:off x="369421" y="8807450"/>
            <a:ext cx="12255503" cy="4064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46" name="image13.png" descr="Capture d’écran 2018-11-17 à 14.07.02.pn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238446" y="444500"/>
            <a:ext cx="10527908" cy="6324600"/>
          </a:xfrm>
          <a:prstGeom prst="rect">
            <a:avLst/>
          </a:prstGeom>
        </p:spPr>
      </p:pic>
      <p:sp>
        <p:nvSpPr>
          <p:cNvPr id="247" name="Shape 247" descr="600 000 interventions réalisées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2516">
              <a:defRPr spc="-200" sz="6200"/>
            </a:lvl1pPr>
          </a:lstStyle>
          <a:p>
            <a:pPr/>
            <a:r>
              <a:t>600 000 interventions réalisées</a:t>
            </a:r>
          </a:p>
        </p:txBody>
      </p:sp>
      <p:sp>
        <p:nvSpPr>
          <p:cNvPr id="248" name="Shape 248" descr="Suivi à long terme : impossibilité d’appliquer les recommandations"/>
          <p:cNvSpPr/>
          <p:nvPr>
            <p:ph type="body" idx="14"/>
          </p:nvPr>
        </p:nvSpPr>
        <p:spPr>
          <a:xfrm>
            <a:off x="355600" y="8032877"/>
            <a:ext cx="12293600" cy="5080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1pPr>
          </a:lstStyle>
          <a:p>
            <a:pPr/>
            <a:r>
              <a:t>Suivi à long terme : impossibilité d’appliquer les recommandations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 descr="Rapport IGAS 20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Rapport IGAS 2018</a:t>
            </a:r>
          </a:p>
        </p:txBody>
      </p:sp>
      <p:sp>
        <p:nvSpPr>
          <p:cNvPr id="251" name="Shape 251" descr="Défaillances de la prise en charge actuelle proposée aux patients obèses après leur opération…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Défaillances de la prise en charge actuelle proposée aux patients obèses après leur opération</a:t>
            </a:r>
          </a:p>
          <a:p>
            <a:pPr/>
            <a:r>
              <a:t>Cohorte  CNAMTS  : 14% suivi de bonne qualité à 5 ans</a:t>
            </a:r>
          </a:p>
          <a:p>
            <a:pPr/>
            <a:r>
              <a:t>50 % de perdues de vue à 5 ans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 descr="Plan Obésité 2010-201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Plan Obésité 2010-2013</a:t>
            </a:r>
          </a:p>
        </p:txBody>
      </p:sp>
      <p:sp>
        <p:nvSpPr>
          <p:cNvPr id="254" name="Shape 254" descr="1° recours: le médecin traitant, le pédiatre…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1° recours: le médecin traitant, le pédiatre </a:t>
            </a:r>
          </a:p>
          <a:p>
            <a:pPr/>
            <a:r>
              <a:t>2° recours: Les spécialistes de la nutrition </a:t>
            </a:r>
          </a:p>
          <a:p>
            <a:pPr/>
            <a:r>
              <a:t>3° recours: Les CSO et les centres intégrés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 descr="Plan Obésité 2010-201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Plan Obésité 2010-2013</a:t>
            </a:r>
          </a:p>
        </p:txBody>
      </p:sp>
      <p:sp>
        <p:nvSpPr>
          <p:cNvPr id="257" name="Shape 257" descr="Premier recours : Médecin traitant…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2600"/>
                </a:solidFill>
              </a:defRPr>
            </a:pPr>
            <a:r>
              <a:t>Premier recours : Médecin traitant</a:t>
            </a:r>
          </a:p>
          <a:p>
            <a:pPr/>
            <a:r>
              <a:t>Surchargé de travail - Consultations longues</a:t>
            </a:r>
          </a:p>
          <a:p>
            <a:pPr/>
            <a:r>
              <a:t>Aucune nomenclature sécu</a:t>
            </a:r>
          </a:p>
          <a:p>
            <a:pPr/>
            <a:r>
              <a:t>Solitude du MT face à un patient difficile : Manque d’information, de communication avec les différents intervenants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 descr="Plan Obésité 2010-201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Plan Obésité 2010-2013</a:t>
            </a:r>
          </a:p>
        </p:txBody>
      </p:sp>
      <p:sp>
        <p:nvSpPr>
          <p:cNvPr id="260" name="Shape 260" descr="Deuxième recours : Médecins spécialistes de l’obésité…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2600"/>
                </a:solidFill>
              </a:defRPr>
            </a:pPr>
            <a:r>
              <a:t>Deuxième recours : Médecins spécialistes de l’obésité</a:t>
            </a:r>
          </a:p>
          <a:p>
            <a:pPr/>
            <a:r>
              <a:t>Médecins nutritionnistes, endocrinologues, internistes peu nombreux, surbookés</a:t>
            </a:r>
          </a:p>
          <a:p>
            <a:pPr/>
            <a:r>
              <a:t>Suppression  du  DESC  nutrition?!?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 descr="Autres freins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Autres freins</a:t>
            </a:r>
          </a:p>
        </p:txBody>
      </p:sp>
      <p:sp>
        <p:nvSpPr>
          <p:cNvPr id="263" name="Shape 263" descr="Diététiciens nutritionnistes : actes non pris en charge par l’assurance maladie…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Diététiciens nutritionnistes : actes non pris en charge par l’assurance maladie </a:t>
            </a:r>
          </a:p>
          <a:p>
            <a:pPr/>
            <a:r>
              <a:t>Coach sportif : cout, sport sur ordonnance ; patients ALD, pas de remboursement sécu, 1 mutuelle prise en charge partielle, collectivités locales Strasbourg</a:t>
            </a:r>
          </a:p>
          <a:p>
            <a:pPr/>
            <a:r>
              <a:t>Les patients eux-même : se croire guéri, se sentir coupable, en échec …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 descr="Solutions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Solutions</a:t>
            </a:r>
          </a:p>
        </p:txBody>
      </p:sp>
      <p:sp>
        <p:nvSpPr>
          <p:cNvPr id="266" name="Shape 266" descr="Structures de suivi…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2600"/>
                </a:solidFill>
              </a:defRPr>
            </a:pPr>
            <a:r>
              <a:t>Structures de suivi</a:t>
            </a:r>
          </a:p>
          <a:p>
            <a:pPr lvl="2"/>
            <a:r>
              <a:t>Délégation de tache : infirmière  de  coordination</a:t>
            </a:r>
          </a:p>
          <a:p>
            <a:pPr lvl="2"/>
            <a:r>
              <a:t>Hospitalisation de jour</a:t>
            </a:r>
          </a:p>
          <a:p>
            <a:pPr/>
            <a:r>
              <a:t>Remboursement d’examens  et  compléments  utiles  au  suivi  post-opératoire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 descr="Solutions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Solutions</a:t>
            </a:r>
          </a:p>
        </p:txBody>
      </p:sp>
      <p:sp>
        <p:nvSpPr>
          <p:cNvPr id="269" name="Shape 269" descr="Label PACO  - Dispositif Inovation Santé…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2600"/>
                </a:solidFill>
              </a:defRPr>
            </a:pPr>
            <a:r>
              <a:t>Label PACO  - Dispositif Inovation Santé</a:t>
            </a:r>
          </a:p>
          <a:p>
            <a:pPr/>
            <a:r>
              <a:t>Respect du « parcours idéal », parcours de soins planifié, accès facilité</a:t>
            </a:r>
          </a:p>
          <a:p>
            <a:pPr/>
            <a:r>
              <a:t>Financement de prise en charge diététique, psychologique, activité physique adaptée, bilans et prises vitaminiques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 descr="Obésité, maladie chronique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Obésité, maladie chronique </a:t>
            </a:r>
          </a:p>
        </p:txBody>
      </p:sp>
      <p:sp>
        <p:nvSpPr>
          <p:cNvPr id="152" name="Shape 152" descr="Rarement guérissable, nécessite des soins prolongés, le plus souvent à vie…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Rarement guérissable, nécessite des soins prolongés, le plus souvent à vie</a:t>
            </a:r>
          </a:p>
          <a:p>
            <a:pPr/>
            <a:r>
              <a:t>Pas de traitement curatif</a:t>
            </a:r>
          </a:p>
          <a:p>
            <a:pPr/>
            <a:r>
              <a:t>Chirurgie bariatrique  - traitement efficace de l’obésité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image6.png" descr="suivi has.pn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502400" y="2249895"/>
            <a:ext cx="6502400" cy="5253810"/>
          </a:xfrm>
          <a:prstGeom prst="rect">
            <a:avLst/>
          </a:prstGeom>
        </p:spPr>
      </p:pic>
      <p:sp>
        <p:nvSpPr>
          <p:cNvPr id="155" name="Shape 155" descr="Suivi post-opératoire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Suivi post-opératoire</a:t>
            </a:r>
          </a:p>
        </p:txBody>
      </p:sp>
      <p:sp>
        <p:nvSpPr>
          <p:cNvPr id="156" name="Shape 156" descr="Recommandations HAS 200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Recommandations HAS 2009</a:t>
            </a:r>
          </a:p>
        </p:txBody>
      </p:sp>
      <p:pic>
        <p:nvPicPr>
          <p:cNvPr id="157" name="image7.png" descr="entet has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56002" y="7511257"/>
            <a:ext cx="4995196" cy="7739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 descr="Suivi post-opératoire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Suivi post-opératoire</a:t>
            </a:r>
          </a:p>
        </p:txBody>
      </p:sp>
      <p:sp>
        <p:nvSpPr>
          <p:cNvPr id="160" name="Shape 160" descr="Perte de poids et sa cinétique…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96238" indent="-396238" defTabSz="455674">
              <a:spcBef>
                <a:spcPts val="3200"/>
              </a:spcBef>
              <a:defRPr sz="2900">
                <a:solidFill>
                  <a:srgbClr val="FF2600"/>
                </a:solidFill>
              </a:defRPr>
            </a:pPr>
            <a:r>
              <a:t>Perte de poids</a:t>
            </a:r>
            <a:r>
              <a:rPr>
                <a:solidFill>
                  <a:srgbClr val="000000"/>
                </a:solidFill>
              </a:rPr>
              <a:t> et sa cinétique</a:t>
            </a:r>
          </a:p>
          <a:p>
            <a:pPr marL="396238" indent="-396238" defTabSz="455674">
              <a:spcBef>
                <a:spcPts val="3200"/>
              </a:spcBef>
              <a:defRPr sz="2900"/>
            </a:pPr>
            <a:r>
              <a:t>Prévention et recherche de </a:t>
            </a:r>
            <a:r>
              <a:rPr>
                <a:solidFill>
                  <a:srgbClr val="FF2600"/>
                </a:solidFill>
              </a:rPr>
              <a:t>carences</a:t>
            </a:r>
            <a:r>
              <a:t> vitaminique ou nutritionnelle</a:t>
            </a:r>
          </a:p>
          <a:p>
            <a:pPr marL="396238" indent="-396238" defTabSz="455674">
              <a:spcBef>
                <a:spcPts val="3200"/>
              </a:spcBef>
              <a:defRPr sz="2900">
                <a:solidFill>
                  <a:srgbClr val="FF2600"/>
                </a:solidFill>
              </a:defRPr>
            </a:pPr>
            <a:r>
              <a:t>Supplémentation</a:t>
            </a:r>
            <a:r>
              <a:rPr>
                <a:solidFill>
                  <a:srgbClr val="000000"/>
                </a:solidFill>
              </a:rPr>
              <a:t> systématique après chirurgie malabsorptive Recherche de </a:t>
            </a:r>
            <a:r>
              <a:t>complications ou de dysfonctionnement du montage</a:t>
            </a:r>
            <a:r>
              <a:rPr>
                <a:solidFill>
                  <a:srgbClr val="000000"/>
                </a:solidFill>
              </a:rPr>
              <a:t> chirurgical. </a:t>
            </a:r>
          </a:p>
          <a:p>
            <a:pPr marL="396238" indent="-396238" defTabSz="455674">
              <a:spcBef>
                <a:spcPts val="3200"/>
              </a:spcBef>
              <a:defRPr sz="2900"/>
            </a:pPr>
            <a:r>
              <a:t>Poursuite du </a:t>
            </a:r>
            <a:r>
              <a:rPr>
                <a:solidFill>
                  <a:srgbClr val="FF2600"/>
                </a:solidFill>
              </a:rPr>
              <a:t>suivi éducatif</a:t>
            </a:r>
            <a:r>
              <a:t> au plan diététique et de l’activité physique </a:t>
            </a:r>
          </a:p>
          <a:p>
            <a:pPr marL="396238" indent="-396238" defTabSz="455674">
              <a:spcBef>
                <a:spcPts val="3200"/>
              </a:spcBef>
              <a:defRPr sz="2900"/>
            </a:pPr>
            <a:r>
              <a:t>Suivi psychologique et/ou psychiatrique proposé au cas par cas pour les autres patients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 descr="Suivi post-opératoire"/>
          <p:cNvSpPr/>
          <p:nvPr>
            <p:ph type="title"/>
          </p:nvPr>
        </p:nvSpPr>
        <p:spPr>
          <a:xfrm>
            <a:off x="355600" y="438150"/>
            <a:ext cx="12293600" cy="2044700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Suivi post-opératoire</a:t>
            </a:r>
          </a:p>
        </p:txBody>
      </p:sp>
      <p:sp>
        <p:nvSpPr>
          <p:cNvPr id="163" name="Shape 163" descr="Il doit être assuré la vie durant…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 Il doit être assuré </a:t>
            </a:r>
            <a:r>
              <a:rPr>
                <a:solidFill>
                  <a:srgbClr val="FF2600"/>
                </a:solidFill>
              </a:rPr>
              <a:t>la vie durant</a:t>
            </a:r>
            <a:r>
              <a:t> </a:t>
            </a:r>
          </a:p>
          <a:p>
            <a:pPr/>
            <a:r>
              <a:t>Les patients doivent être </a:t>
            </a:r>
            <a:r>
              <a:rPr>
                <a:solidFill>
                  <a:srgbClr val="FF2600"/>
                </a:solidFill>
              </a:rPr>
              <a:t>informés</a:t>
            </a:r>
            <a:r>
              <a:t> – et avoir compris- des conséquences graves de l’absence de suivi </a:t>
            </a:r>
          </a:p>
          <a:p>
            <a:pPr/>
            <a:r>
              <a:t>Par l’équipe </a:t>
            </a:r>
            <a:r>
              <a:rPr>
                <a:solidFill>
                  <a:srgbClr val="FF2600"/>
                </a:solidFill>
              </a:rPr>
              <a:t>pluridisciplinaire</a:t>
            </a:r>
            <a:r>
              <a:t>, en liaison avec le médecin traitant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 descr="Flèche"/>
          <p:cNvSpPr/>
          <p:nvPr/>
        </p:nvSpPr>
        <p:spPr>
          <a:xfrm rot="5369482">
            <a:off x="-2983895" y="4158624"/>
            <a:ext cx="8595987" cy="1220155"/>
          </a:xfrm>
          <a:prstGeom prst="rightArrow">
            <a:avLst>
              <a:gd name="adj1" fmla="val 47769"/>
              <a:gd name="adj2" fmla="val 22070"/>
            </a:avLst>
          </a:prstGeom>
          <a:gradFill>
            <a:gsLst>
              <a:gs pos="0">
                <a:srgbClr val="FF2600">
                  <a:alpha val="68862"/>
                </a:srgbClr>
              </a:gs>
              <a:gs pos="100000">
                <a:srgbClr val="FF9300">
                  <a:alpha val="68862"/>
                </a:srgbClr>
              </a:gs>
            </a:gsLst>
            <a:lin ang="3982562"/>
          </a:gra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3"/>
                    </a:srgbClr>
                  </a:outerShdw>
                </a:effectLst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grpSp>
        <p:nvGrpSpPr>
          <p:cNvPr id="168" name="Group 168" descr="Chirurgien à 6 semaines…"/>
          <p:cNvGrpSpPr/>
          <p:nvPr/>
        </p:nvGrpSpPr>
        <p:grpSpPr>
          <a:xfrm>
            <a:off x="1849459" y="2940638"/>
            <a:ext cx="9406589" cy="1298131"/>
            <a:chOff x="0" y="0"/>
            <a:chExt cx="9406587" cy="1298129"/>
          </a:xfrm>
        </p:grpSpPr>
        <p:sp>
          <p:nvSpPr>
            <p:cNvPr id="166" name="Shape 166"/>
            <p:cNvSpPr/>
            <p:nvPr/>
          </p:nvSpPr>
          <p:spPr>
            <a:xfrm>
              <a:off x="0" y="0"/>
              <a:ext cx="9406588" cy="1298130"/>
            </a:xfrm>
            <a:prstGeom prst="roundRect">
              <a:avLst>
                <a:gd name="adj" fmla="val 12427"/>
              </a:avLst>
            </a:prstGeom>
            <a:solidFill>
              <a:schemeClr val="accent5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76200" dist="0" dir="18900000">
                <a:srgbClr val="000000">
                  <a:alpha val="8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900">
                  <a:solidFill>
                    <a:srgbClr val="FFFFFF"/>
                  </a:solidFill>
                  <a:effectLst>
                    <a:outerShdw sx="100000" sy="100000" kx="0" ky="0" algn="b" rotWithShape="0" blurRad="25400" dist="23998" dir="2700000">
                      <a:srgbClr val="000000">
                        <a:alpha val="31033"/>
                      </a:srgbClr>
                    </a:outerShdw>
                  </a:effectLst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167" name="Shape 167"/>
            <p:cNvSpPr/>
            <p:nvPr/>
          </p:nvSpPr>
          <p:spPr>
            <a:xfrm>
              <a:off x="47249" y="153764"/>
              <a:ext cx="9312089" cy="990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>
                <a:defRPr b="1" sz="2900">
                  <a:solidFill>
                    <a:srgbClr val="FFFFFF"/>
                  </a:solidFill>
                  <a:effectLst>
                    <a:outerShdw sx="100000" sy="100000" kx="0" ky="0" algn="b" rotWithShape="0" blurRad="25400" dist="23998" dir="2700000">
                      <a:srgbClr val="000000">
                        <a:alpha val="31033"/>
                      </a:srgbClr>
                    </a:outerShdw>
                  </a:effectLst>
                  <a:latin typeface="+mj-lt"/>
                  <a:ea typeface="+mj-ea"/>
                  <a:cs typeface="+mj-cs"/>
                  <a:sym typeface="Helvetica"/>
                </a:defRPr>
              </a:pPr>
              <a:r>
                <a:t>Chirurgien à 6 semaines</a:t>
              </a:r>
            </a:p>
            <a:p>
              <a:pPr>
                <a:defRPr sz="2900">
                  <a:solidFill>
                    <a:srgbClr val="FFFFFF"/>
                  </a:solidFill>
                  <a:effectLst>
                    <a:outerShdw sx="100000" sy="100000" kx="0" ky="0" algn="b" rotWithShape="0" blurRad="25400" dist="23998" dir="2700000">
                      <a:srgbClr val="000000">
                        <a:alpha val="31033"/>
                      </a:srgbClr>
                    </a:outerShdw>
                  </a:effectLst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t>Transit Oeso-Gastrique</a:t>
              </a:r>
            </a:p>
          </p:txBody>
        </p:sp>
      </p:grpSp>
      <p:grpSp>
        <p:nvGrpSpPr>
          <p:cNvPr id="171" name="Group 171" descr="Médecin nutritionniste à 3 mois…"/>
          <p:cNvGrpSpPr/>
          <p:nvPr/>
        </p:nvGrpSpPr>
        <p:grpSpPr>
          <a:xfrm>
            <a:off x="1849459" y="6575014"/>
            <a:ext cx="9406589" cy="1298131"/>
            <a:chOff x="0" y="0"/>
            <a:chExt cx="9406587" cy="1298129"/>
          </a:xfrm>
        </p:grpSpPr>
        <p:sp>
          <p:nvSpPr>
            <p:cNvPr id="169" name="Shape 169"/>
            <p:cNvSpPr/>
            <p:nvPr/>
          </p:nvSpPr>
          <p:spPr>
            <a:xfrm>
              <a:off x="0" y="0"/>
              <a:ext cx="9406588" cy="1298130"/>
            </a:xfrm>
            <a:prstGeom prst="roundRect">
              <a:avLst>
                <a:gd name="adj" fmla="val 14675"/>
              </a:avLst>
            </a:prstGeom>
            <a:solidFill>
              <a:srgbClr val="D67D7C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76200" dist="0" dir="18900000">
                <a:srgbClr val="000000">
                  <a:alpha val="8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900">
                  <a:solidFill>
                    <a:srgbClr val="FFFFFF"/>
                  </a:solidFill>
                  <a:effectLst>
                    <a:outerShdw sx="100000" sy="100000" kx="0" ky="0" algn="b" rotWithShape="0" blurRad="25400" dist="23998" dir="2700000">
                      <a:srgbClr val="000000">
                        <a:alpha val="31033"/>
                      </a:srgbClr>
                    </a:outerShdw>
                  </a:effectLst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170" name="Shape 170"/>
            <p:cNvSpPr/>
            <p:nvPr/>
          </p:nvSpPr>
          <p:spPr>
            <a:xfrm>
              <a:off x="55795" y="153764"/>
              <a:ext cx="9294997" cy="990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>
                <a:defRPr b="1" sz="2900">
                  <a:solidFill>
                    <a:srgbClr val="FFFFFF"/>
                  </a:solidFill>
                  <a:effectLst>
                    <a:outerShdw sx="100000" sy="100000" kx="0" ky="0" algn="b" rotWithShape="0" blurRad="25400" dist="23998" dir="2700000">
                      <a:srgbClr val="000000">
                        <a:alpha val="31033"/>
                      </a:srgbClr>
                    </a:outerShdw>
                  </a:effectLst>
                  <a:latin typeface="+mj-lt"/>
                  <a:ea typeface="+mj-ea"/>
                  <a:cs typeface="+mj-cs"/>
                  <a:sym typeface="Helvetica"/>
                </a:defRPr>
              </a:pPr>
              <a:r>
                <a:t>Médecin nutritionniste à 3 mois</a:t>
              </a:r>
            </a:p>
            <a:p>
              <a:pPr>
                <a:defRPr sz="2900">
                  <a:solidFill>
                    <a:srgbClr val="FFFFFF"/>
                  </a:solidFill>
                  <a:effectLst>
                    <a:outerShdw sx="100000" sy="100000" kx="0" ky="0" algn="b" rotWithShape="0" blurRad="25400" dist="23998" dir="2700000">
                      <a:srgbClr val="000000">
                        <a:alpha val="31033"/>
                      </a:srgbClr>
                    </a:outerShdw>
                  </a:effectLst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t>Biologie</a:t>
              </a:r>
            </a:p>
          </p:txBody>
        </p:sp>
      </p:grpSp>
      <p:grpSp>
        <p:nvGrpSpPr>
          <p:cNvPr id="174" name="Group 174" descr="Ligne"/>
          <p:cNvGrpSpPr/>
          <p:nvPr/>
        </p:nvGrpSpPr>
        <p:grpSpPr>
          <a:xfrm>
            <a:off x="6412391" y="1613053"/>
            <a:ext cx="434759" cy="432121"/>
            <a:chOff x="0" y="0"/>
            <a:chExt cx="434757" cy="432119"/>
          </a:xfrm>
        </p:grpSpPr>
        <p:sp>
          <p:nvSpPr>
            <p:cNvPr id="172" name="Shape 172"/>
            <p:cNvSpPr/>
            <p:nvPr/>
          </p:nvSpPr>
          <p:spPr>
            <a:xfrm rot="5369482">
              <a:off x="3223" y="573"/>
              <a:ext cx="428312" cy="430973"/>
            </a:xfrm>
            <a:prstGeom prst="rightArrow">
              <a:avLst>
                <a:gd name="adj1" fmla="val 0"/>
                <a:gd name="adj2" fmla="val 0"/>
              </a:avLst>
            </a:prstGeom>
            <a:noFill/>
            <a:ln w="12700" cap="flat">
              <a:noFill/>
              <a:miter lim="400000"/>
            </a:ln>
            <a:effectLst>
              <a:outerShdw sx="100000" sy="100000" kx="0" ky="0" algn="b" rotWithShape="0" blurRad="76200" dist="0" dir="18900000">
                <a:srgbClr val="000000">
                  <a:alpha val="8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  <a:effectLst>
                    <a:outerShdw sx="100000" sy="100000" kx="0" ky="0" algn="b" rotWithShape="0" blurRad="25400" dist="23998" dir="2700000">
                      <a:srgbClr val="000000">
                        <a:alpha val="31033"/>
                      </a:srgbClr>
                    </a:outerShdw>
                  </a:effectLst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173" name="Shape 173"/>
            <p:cNvSpPr/>
            <p:nvPr/>
          </p:nvSpPr>
          <p:spPr>
            <a:xfrm rot="5369482">
              <a:off x="3223" y="573"/>
              <a:ext cx="428312" cy="430973"/>
            </a:xfrm>
            <a:prstGeom prst="rightArrow">
              <a:avLst>
                <a:gd name="adj1" fmla="val 0"/>
                <a:gd name="adj2" fmla="val 0"/>
              </a:avLst>
            </a:prstGeom>
            <a:noFill/>
            <a:ln w="12700" cap="flat">
              <a:noFill/>
              <a:miter lim="400000"/>
            </a:ln>
            <a:effectLst>
              <a:outerShdw sx="100000" sy="100000" kx="0" ky="0" algn="b" rotWithShape="0" blurRad="76200" dist="0" dir="18900000">
                <a:srgbClr val="000000">
                  <a:alpha val="8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  <a:effectLst>
                    <a:outerShdw sx="100000" sy="100000" kx="0" ky="0" algn="b" rotWithShape="0" blurRad="25400" dist="23998" dir="2700000">
                      <a:srgbClr val="000000">
                        <a:alpha val="31033"/>
                      </a:srgbClr>
                    </a:outerShdw>
                  </a:effectLst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</p:grpSp>
      <p:grpSp>
        <p:nvGrpSpPr>
          <p:cNvPr id="177" name="Group 177" descr="Consultation Diététique 30e jour postopératoire"/>
          <p:cNvGrpSpPr/>
          <p:nvPr/>
        </p:nvGrpSpPr>
        <p:grpSpPr>
          <a:xfrm>
            <a:off x="1849459" y="1793954"/>
            <a:ext cx="9406589" cy="719934"/>
            <a:chOff x="0" y="0"/>
            <a:chExt cx="9406587" cy="719932"/>
          </a:xfrm>
        </p:grpSpPr>
        <p:sp>
          <p:nvSpPr>
            <p:cNvPr id="175" name="Shape 175"/>
            <p:cNvSpPr/>
            <p:nvPr/>
          </p:nvSpPr>
          <p:spPr>
            <a:xfrm>
              <a:off x="0" y="0"/>
              <a:ext cx="9406588" cy="719933"/>
            </a:xfrm>
            <a:prstGeom prst="roundRect">
              <a:avLst>
                <a:gd name="adj" fmla="val 22407"/>
              </a:avLst>
            </a:prstGeom>
            <a:solidFill>
              <a:srgbClr val="BB4A4B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76200" dist="0" dir="18900000">
                <a:srgbClr val="000000">
                  <a:alpha val="8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1" sz="2900">
                  <a:solidFill>
                    <a:srgbClr val="FFFFFF"/>
                  </a:solidFill>
                  <a:effectLst>
                    <a:outerShdw sx="100000" sy="100000" kx="0" ky="0" algn="b" rotWithShape="0" blurRad="25400" dist="23998" dir="2700000">
                      <a:srgbClr val="000000">
                        <a:alpha val="31033"/>
                      </a:srgbClr>
                    </a:outerShdw>
                  </a:effectLst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176" name="Shape 176"/>
            <p:cNvSpPr/>
            <p:nvPr/>
          </p:nvSpPr>
          <p:spPr>
            <a:xfrm>
              <a:off x="47247" y="86916"/>
              <a:ext cx="9312093" cy="546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b="1" sz="2900">
                  <a:solidFill>
                    <a:srgbClr val="FFFFFF"/>
                  </a:solidFill>
                  <a:effectLst>
                    <a:outerShdw sx="100000" sy="100000" kx="0" ky="0" algn="b" rotWithShape="0" blurRad="25400" dist="23998" dir="2700000">
                      <a:srgbClr val="000000">
                        <a:alpha val="31033"/>
                      </a:srgbClr>
                    </a:outerShdw>
                  </a:effectLst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/>
              <a:r>
                <a:t>Consultation Diététique 30e jour postopératoire</a:t>
              </a:r>
            </a:p>
          </p:txBody>
        </p:sp>
      </p:grpSp>
      <p:grpSp>
        <p:nvGrpSpPr>
          <p:cNvPr id="180" name="Group 180" descr="Consultation Diététique 15e jour postopératoire"/>
          <p:cNvGrpSpPr/>
          <p:nvPr/>
        </p:nvGrpSpPr>
        <p:grpSpPr>
          <a:xfrm>
            <a:off x="1849459" y="647269"/>
            <a:ext cx="9406589" cy="719932"/>
            <a:chOff x="0" y="0"/>
            <a:chExt cx="9406587" cy="719931"/>
          </a:xfrm>
        </p:grpSpPr>
        <p:sp>
          <p:nvSpPr>
            <p:cNvPr id="178" name="Shape 178"/>
            <p:cNvSpPr/>
            <p:nvPr/>
          </p:nvSpPr>
          <p:spPr>
            <a:xfrm>
              <a:off x="0" y="0"/>
              <a:ext cx="9406588" cy="719932"/>
            </a:xfrm>
            <a:prstGeom prst="roundRect">
              <a:avLst>
                <a:gd name="adj" fmla="val 22407"/>
              </a:avLst>
            </a:prstGeom>
            <a:solidFill>
              <a:srgbClr val="A63334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76200" dist="0" dir="18900000">
                <a:srgbClr val="000000">
                  <a:alpha val="8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1" sz="2900">
                  <a:solidFill>
                    <a:srgbClr val="FFFFFF"/>
                  </a:solidFill>
                  <a:effectLst>
                    <a:outerShdw sx="100000" sy="100000" kx="0" ky="0" algn="b" rotWithShape="0" blurRad="25400" dist="23998" dir="2700000">
                      <a:srgbClr val="000000">
                        <a:alpha val="31033"/>
                      </a:srgbClr>
                    </a:outerShdw>
                  </a:effectLst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179" name="Shape 179"/>
            <p:cNvSpPr/>
            <p:nvPr/>
          </p:nvSpPr>
          <p:spPr>
            <a:xfrm>
              <a:off x="47247" y="86915"/>
              <a:ext cx="9312093" cy="546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b="1" sz="2900">
                  <a:solidFill>
                    <a:srgbClr val="FFFFFF"/>
                  </a:solidFill>
                  <a:effectLst>
                    <a:outerShdw sx="100000" sy="100000" kx="0" ky="0" algn="b" rotWithShape="0" blurRad="25400" dist="23998" dir="2700000">
                      <a:srgbClr val="000000">
                        <a:alpha val="31033"/>
                      </a:srgbClr>
                    </a:outerShdw>
                  </a:effectLst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/>
              <a:r>
                <a:t>Consultation Diététique 15e jour postopératoire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 descr="Flèche"/>
          <p:cNvSpPr/>
          <p:nvPr/>
        </p:nvSpPr>
        <p:spPr>
          <a:xfrm rot="5369482">
            <a:off x="-2983895" y="4158624"/>
            <a:ext cx="8595987" cy="1220155"/>
          </a:xfrm>
          <a:prstGeom prst="rightArrow">
            <a:avLst>
              <a:gd name="adj1" fmla="val 47769"/>
              <a:gd name="adj2" fmla="val 22070"/>
            </a:avLst>
          </a:prstGeom>
          <a:gradFill>
            <a:gsLst>
              <a:gs pos="0">
                <a:srgbClr val="FF2600">
                  <a:alpha val="68862"/>
                </a:srgbClr>
              </a:gs>
              <a:gs pos="100000">
                <a:srgbClr val="FF9300">
                  <a:alpha val="68862"/>
                </a:srgbClr>
              </a:gs>
            </a:gsLst>
            <a:lin ang="3982562"/>
          </a:gradFill>
          <a:ln w="12700">
            <a:miter lim="400000"/>
          </a:ln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3"/>
                    </a:srgbClr>
                  </a:outerShdw>
                </a:effectLst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grpSp>
        <p:nvGrpSpPr>
          <p:cNvPr id="185" name="Group 185" descr="Chirurgien à 6 mois…"/>
          <p:cNvGrpSpPr/>
          <p:nvPr/>
        </p:nvGrpSpPr>
        <p:grpSpPr>
          <a:xfrm>
            <a:off x="1849459" y="514939"/>
            <a:ext cx="9406589" cy="1298130"/>
            <a:chOff x="0" y="0"/>
            <a:chExt cx="9406587" cy="1298129"/>
          </a:xfrm>
        </p:grpSpPr>
        <p:sp>
          <p:nvSpPr>
            <p:cNvPr id="183" name="Shape 183"/>
            <p:cNvSpPr/>
            <p:nvPr/>
          </p:nvSpPr>
          <p:spPr>
            <a:xfrm>
              <a:off x="0" y="0"/>
              <a:ext cx="9406588" cy="1298130"/>
            </a:xfrm>
            <a:prstGeom prst="roundRect">
              <a:avLst>
                <a:gd name="adj" fmla="val 12427"/>
              </a:avLst>
            </a:prstGeom>
            <a:solidFill>
              <a:srgbClr val="A63334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76200" dist="0" dir="18900000">
                <a:srgbClr val="000000">
                  <a:alpha val="8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900">
                  <a:solidFill>
                    <a:srgbClr val="FFFFFF"/>
                  </a:solidFill>
                  <a:effectLst>
                    <a:outerShdw sx="100000" sy="100000" kx="0" ky="0" algn="b" rotWithShape="0" blurRad="25400" dist="23998" dir="2700000">
                      <a:srgbClr val="000000">
                        <a:alpha val="31033"/>
                      </a:srgbClr>
                    </a:outerShdw>
                  </a:effectLst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184" name="Shape 184"/>
            <p:cNvSpPr/>
            <p:nvPr/>
          </p:nvSpPr>
          <p:spPr>
            <a:xfrm>
              <a:off x="47249" y="153764"/>
              <a:ext cx="9312089" cy="990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>
                <a:defRPr b="1" sz="2900">
                  <a:solidFill>
                    <a:srgbClr val="FFFFFF"/>
                  </a:solidFill>
                  <a:effectLst>
                    <a:outerShdw sx="100000" sy="100000" kx="0" ky="0" algn="b" rotWithShape="0" blurRad="25400" dist="23998" dir="2700000">
                      <a:srgbClr val="000000">
                        <a:alpha val="31033"/>
                      </a:srgbClr>
                    </a:outerShdw>
                  </a:effectLst>
                  <a:latin typeface="+mj-lt"/>
                  <a:ea typeface="+mj-ea"/>
                  <a:cs typeface="+mj-cs"/>
                  <a:sym typeface="Helvetica"/>
                </a:defRPr>
              </a:pPr>
              <a:r>
                <a:t>Chirurgien à 6 mois</a:t>
              </a:r>
            </a:p>
            <a:p>
              <a:pPr>
                <a:defRPr sz="2900">
                  <a:solidFill>
                    <a:srgbClr val="FFFFFF"/>
                  </a:solidFill>
                  <a:effectLst>
                    <a:outerShdw sx="100000" sy="100000" kx="0" ky="0" algn="b" rotWithShape="0" blurRad="25400" dist="23998" dir="2700000">
                      <a:srgbClr val="000000">
                        <a:alpha val="31033"/>
                      </a:srgbClr>
                    </a:outerShdw>
                  </a:effectLst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t>Clinique</a:t>
              </a:r>
            </a:p>
          </p:txBody>
        </p:sp>
      </p:grpSp>
      <p:grpSp>
        <p:nvGrpSpPr>
          <p:cNvPr id="188" name="Group 188" descr="Médecin nutritionniste à 9 mois…"/>
          <p:cNvGrpSpPr/>
          <p:nvPr/>
        </p:nvGrpSpPr>
        <p:grpSpPr>
          <a:xfrm>
            <a:off x="1849459" y="3412714"/>
            <a:ext cx="9406589" cy="1298131"/>
            <a:chOff x="0" y="0"/>
            <a:chExt cx="9406587" cy="1298129"/>
          </a:xfrm>
        </p:grpSpPr>
        <p:sp>
          <p:nvSpPr>
            <p:cNvPr id="186" name="Shape 186"/>
            <p:cNvSpPr/>
            <p:nvPr/>
          </p:nvSpPr>
          <p:spPr>
            <a:xfrm>
              <a:off x="0" y="0"/>
              <a:ext cx="9406588" cy="1298130"/>
            </a:xfrm>
            <a:prstGeom prst="roundRect">
              <a:avLst>
                <a:gd name="adj" fmla="val 14675"/>
              </a:avLst>
            </a:prstGeom>
            <a:solidFill>
              <a:schemeClr val="accent5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76200" dist="0" dir="18900000">
                <a:srgbClr val="000000">
                  <a:alpha val="8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900">
                  <a:solidFill>
                    <a:srgbClr val="FFFFFF"/>
                  </a:solidFill>
                  <a:effectLst>
                    <a:outerShdw sx="100000" sy="100000" kx="0" ky="0" algn="b" rotWithShape="0" blurRad="25400" dist="23998" dir="2700000">
                      <a:srgbClr val="000000">
                        <a:alpha val="31033"/>
                      </a:srgbClr>
                    </a:outerShdw>
                  </a:effectLst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187" name="Shape 187"/>
            <p:cNvSpPr/>
            <p:nvPr/>
          </p:nvSpPr>
          <p:spPr>
            <a:xfrm>
              <a:off x="55795" y="153764"/>
              <a:ext cx="9294997" cy="990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>
                <a:defRPr b="1" sz="2900">
                  <a:solidFill>
                    <a:srgbClr val="FFFFFF"/>
                  </a:solidFill>
                  <a:effectLst>
                    <a:outerShdw sx="100000" sy="100000" kx="0" ky="0" algn="b" rotWithShape="0" blurRad="25400" dist="23998" dir="2700000">
                      <a:srgbClr val="000000">
                        <a:alpha val="31033"/>
                      </a:srgbClr>
                    </a:outerShdw>
                  </a:effectLst>
                  <a:latin typeface="+mj-lt"/>
                  <a:ea typeface="+mj-ea"/>
                  <a:cs typeface="+mj-cs"/>
                  <a:sym typeface="Helvetica"/>
                </a:defRPr>
              </a:pPr>
              <a:r>
                <a:t>Médecin nutritionniste à 9 mois</a:t>
              </a:r>
            </a:p>
            <a:p>
              <a:pPr>
                <a:defRPr sz="2900">
                  <a:solidFill>
                    <a:srgbClr val="FFFFFF"/>
                  </a:solidFill>
                  <a:effectLst>
                    <a:outerShdw sx="100000" sy="100000" kx="0" ky="0" algn="b" rotWithShape="0" blurRad="25400" dist="23998" dir="2700000">
                      <a:srgbClr val="000000">
                        <a:alpha val="31033"/>
                      </a:srgbClr>
                    </a:outerShdw>
                  </a:effectLst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t>Biologie</a:t>
              </a:r>
            </a:p>
          </p:txBody>
        </p:sp>
      </p:grpSp>
      <p:grpSp>
        <p:nvGrpSpPr>
          <p:cNvPr id="191" name="Group 191" descr="Ligne"/>
          <p:cNvGrpSpPr/>
          <p:nvPr/>
        </p:nvGrpSpPr>
        <p:grpSpPr>
          <a:xfrm>
            <a:off x="6412391" y="1613053"/>
            <a:ext cx="434759" cy="432121"/>
            <a:chOff x="0" y="0"/>
            <a:chExt cx="434757" cy="432119"/>
          </a:xfrm>
        </p:grpSpPr>
        <p:sp>
          <p:nvSpPr>
            <p:cNvPr id="189" name="Shape 189"/>
            <p:cNvSpPr/>
            <p:nvPr/>
          </p:nvSpPr>
          <p:spPr>
            <a:xfrm rot="5369482">
              <a:off x="3223" y="573"/>
              <a:ext cx="428312" cy="430973"/>
            </a:xfrm>
            <a:prstGeom prst="rightArrow">
              <a:avLst>
                <a:gd name="adj1" fmla="val 0"/>
                <a:gd name="adj2" fmla="val 0"/>
              </a:avLst>
            </a:prstGeom>
            <a:noFill/>
            <a:ln w="12700" cap="flat">
              <a:noFill/>
              <a:miter lim="400000"/>
            </a:ln>
            <a:effectLst>
              <a:outerShdw sx="100000" sy="100000" kx="0" ky="0" algn="b" rotWithShape="0" blurRad="76200" dist="0" dir="18900000">
                <a:srgbClr val="000000">
                  <a:alpha val="8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  <a:effectLst>
                    <a:outerShdw sx="100000" sy="100000" kx="0" ky="0" algn="b" rotWithShape="0" blurRad="25400" dist="23998" dir="2700000">
                      <a:srgbClr val="000000">
                        <a:alpha val="31033"/>
                      </a:srgbClr>
                    </a:outerShdw>
                  </a:effectLst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190" name="Shape 190"/>
            <p:cNvSpPr/>
            <p:nvPr/>
          </p:nvSpPr>
          <p:spPr>
            <a:xfrm rot="5369482">
              <a:off x="3223" y="573"/>
              <a:ext cx="428312" cy="430973"/>
            </a:xfrm>
            <a:prstGeom prst="rightArrow">
              <a:avLst>
                <a:gd name="adj1" fmla="val 0"/>
                <a:gd name="adj2" fmla="val 0"/>
              </a:avLst>
            </a:prstGeom>
            <a:noFill/>
            <a:ln w="12700" cap="flat">
              <a:noFill/>
              <a:miter lim="400000"/>
            </a:ln>
            <a:effectLst>
              <a:outerShdw sx="100000" sy="100000" kx="0" ky="0" algn="b" rotWithShape="0" blurRad="76200" dist="0" dir="18900000">
                <a:srgbClr val="000000">
                  <a:alpha val="8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>
                  <a:solidFill>
                    <a:srgbClr val="FFFFFF"/>
                  </a:solidFill>
                  <a:effectLst>
                    <a:outerShdw sx="100000" sy="100000" kx="0" ky="0" algn="b" rotWithShape="0" blurRad="25400" dist="23998" dir="2700000">
                      <a:srgbClr val="000000">
                        <a:alpha val="31033"/>
                      </a:srgbClr>
                    </a:outerShdw>
                  </a:effectLst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</p:grpSp>
      <p:grpSp>
        <p:nvGrpSpPr>
          <p:cNvPr id="194" name="Group 194" descr="Rythme de suivi adapté ensuite : Au mois une consultation annuelle"/>
          <p:cNvGrpSpPr/>
          <p:nvPr/>
        </p:nvGrpSpPr>
        <p:grpSpPr>
          <a:xfrm>
            <a:off x="1849459" y="6843890"/>
            <a:ext cx="9406589" cy="1082379"/>
            <a:chOff x="0" y="0"/>
            <a:chExt cx="9406587" cy="1082378"/>
          </a:xfrm>
        </p:grpSpPr>
        <p:sp>
          <p:nvSpPr>
            <p:cNvPr id="192" name="Shape 192"/>
            <p:cNvSpPr/>
            <p:nvPr/>
          </p:nvSpPr>
          <p:spPr>
            <a:xfrm>
              <a:off x="0" y="0"/>
              <a:ext cx="9406588" cy="1082379"/>
            </a:xfrm>
            <a:prstGeom prst="roundRect">
              <a:avLst>
                <a:gd name="adj" fmla="val 14904"/>
              </a:avLst>
            </a:prstGeom>
            <a:solidFill>
              <a:srgbClr val="D67D7C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76200" dist="0" dir="18900000">
                <a:srgbClr val="000000">
                  <a:alpha val="80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1" sz="2900">
                  <a:solidFill>
                    <a:srgbClr val="FFFFFF"/>
                  </a:solidFill>
                  <a:effectLst>
                    <a:outerShdw sx="100000" sy="100000" kx="0" ky="0" algn="b" rotWithShape="0" blurRad="25400" dist="23998" dir="2700000">
                      <a:srgbClr val="000000">
                        <a:alpha val="31033"/>
                      </a:srgbClr>
                    </a:outerShdw>
                  </a:effectLst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193" name="Shape 193"/>
            <p:cNvSpPr/>
            <p:nvPr/>
          </p:nvSpPr>
          <p:spPr>
            <a:xfrm>
              <a:off x="47247" y="45888"/>
              <a:ext cx="9312093" cy="990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b="1" sz="2900">
                  <a:solidFill>
                    <a:srgbClr val="FFFFFF"/>
                  </a:solidFill>
                  <a:effectLst>
                    <a:outerShdw sx="100000" sy="100000" kx="0" ky="0" algn="b" rotWithShape="0" blurRad="25400" dist="23998" dir="2700000">
                      <a:srgbClr val="000000">
                        <a:alpha val="31033"/>
                      </a:srgbClr>
                    </a:outerShdw>
                  </a:effectLst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/>
              <a:r>
                <a:t>Rythme de suivi adapté ensuite : Au mois une consultation annuelle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 descr="Diététique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Diététique</a:t>
            </a:r>
          </a:p>
        </p:txBody>
      </p:sp>
      <p:sp>
        <p:nvSpPr>
          <p:cNvPr id="197" name="Shape 197" descr="1er jour : Alimentation liquide…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36880" indent="-436880" defTabSz="502412">
              <a:spcBef>
                <a:spcPts val="3600"/>
              </a:spcBef>
              <a:defRPr sz="3200"/>
            </a:pPr>
            <a:r>
              <a:t>1er jour : Alimentation liquide </a:t>
            </a:r>
          </a:p>
          <a:p>
            <a:pPr marL="436880" indent="-436880" defTabSz="502412">
              <a:spcBef>
                <a:spcPts val="3600"/>
              </a:spcBef>
              <a:defRPr sz="3200"/>
            </a:pPr>
            <a:r>
              <a:t>Puis 1er mois : Alimentation mixée fractionnée (6 à 7 prises) </a:t>
            </a:r>
          </a:p>
          <a:p>
            <a:pPr marL="436880" indent="-436880" defTabSz="502412">
              <a:spcBef>
                <a:spcPts val="3600"/>
              </a:spcBef>
              <a:defRPr sz="3200"/>
            </a:pPr>
            <a:r>
              <a:t> +/- poudre de protéines</a:t>
            </a:r>
            <a:br/>
            <a:r>
              <a:t> +/- compléments nutritionnels</a:t>
            </a:r>
          </a:p>
          <a:p>
            <a:pPr marL="436880" indent="-436880" defTabSz="502412">
              <a:spcBef>
                <a:spcPts val="3600"/>
              </a:spcBef>
              <a:defRPr sz="3200"/>
            </a:pPr>
            <a:r>
              <a:t>A partir de la 4ème semaine : Alimentation variée en petits morceaux (5 prises) </a:t>
            </a:r>
          </a:p>
          <a:p>
            <a:pPr marL="436880" indent="-436880" defTabSz="502412">
              <a:spcBef>
                <a:spcPts val="3600"/>
              </a:spcBef>
              <a:defRPr sz="3200"/>
            </a:pPr>
            <a:r>
              <a:t>Les 3 premiers mois : apports de protéines, hydratation, intolérances, satiété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theme/theme1.xml><?xml version="1.0" encoding="utf-8"?>
<a:theme xmlns:a="http://schemas.openxmlformats.org/drawingml/2006/main" xmlns:r="http://schemas.openxmlformats.org/officeDocument/2006/relationships" name="Editorial">
  <a:themeElements>
    <a:clrScheme name="Editorial">
      <a:dk1>
        <a:srgbClr val="324863"/>
      </a:dk1>
      <a:lt1>
        <a:srgbClr val="634D31"/>
      </a:lt1>
      <a:dk2>
        <a:srgbClr val="A7A7A7"/>
      </a:dk2>
      <a:lt2>
        <a:srgbClr val="535353"/>
      </a:lt2>
      <a:accent1>
        <a:srgbClr val="4D76A4"/>
      </a:accent1>
      <a:accent2>
        <a:srgbClr val="729460"/>
      </a:accent2>
      <a:accent3>
        <a:srgbClr val="D6AD40"/>
      </a:accent3>
      <a:accent4>
        <a:srgbClr val="DC7D39"/>
      </a:accent4>
      <a:accent5>
        <a:srgbClr val="C36061"/>
      </a:accent5>
      <a:accent6>
        <a:srgbClr val="7E649B"/>
      </a:accent6>
      <a:hlink>
        <a:srgbClr val="0000FF"/>
      </a:hlink>
      <a:folHlink>
        <a:srgbClr val="FF00FF"/>
      </a:folHlink>
    </a:clrScheme>
    <a:fontScheme name="Editorial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Edito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634D31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324863"/>
            </a:solidFill>
            <a:effectLst/>
            <a:uFillTx/>
            <a:latin typeface="Didot"/>
            <a:ea typeface="Didot"/>
            <a:cs typeface="Didot"/>
            <a:sym typeface="Dido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324863"/>
            </a:solidFill>
            <a:effectLst/>
            <a:uFillTx/>
            <a:latin typeface="Didot"/>
            <a:ea typeface="Didot"/>
            <a:cs typeface="Didot"/>
            <a:sym typeface="Dido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Editorial">
  <a:themeElements>
    <a:clrScheme name="Editoria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D76A4"/>
      </a:accent1>
      <a:accent2>
        <a:srgbClr val="729460"/>
      </a:accent2>
      <a:accent3>
        <a:srgbClr val="D6AD40"/>
      </a:accent3>
      <a:accent4>
        <a:srgbClr val="DC7D39"/>
      </a:accent4>
      <a:accent5>
        <a:srgbClr val="C36061"/>
      </a:accent5>
      <a:accent6>
        <a:srgbClr val="7E649B"/>
      </a:accent6>
      <a:hlink>
        <a:srgbClr val="0000FF"/>
      </a:hlink>
      <a:folHlink>
        <a:srgbClr val="FF00FF"/>
      </a:folHlink>
    </a:clrScheme>
    <a:fontScheme name="Editorial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Edito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634D31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324863"/>
            </a:solidFill>
            <a:effectLst/>
            <a:uFillTx/>
            <a:latin typeface="Didot"/>
            <a:ea typeface="Didot"/>
            <a:cs typeface="Didot"/>
            <a:sym typeface="Dido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324863"/>
            </a:solidFill>
            <a:effectLst/>
            <a:uFillTx/>
            <a:latin typeface="Didot"/>
            <a:ea typeface="Didot"/>
            <a:cs typeface="Didot"/>
            <a:sym typeface="Dido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