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53068-8831-44F8-BFA8-795205FE4CFC}" type="datetimeFigureOut">
              <a:rPr lang="fr-FR" smtClean="0"/>
              <a:pPr/>
              <a:t>18/11/2018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B1345-BE7D-497A-8116-ECAA6BB8DF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prévalence de l’obésité est estimée de 15 à 20% de la population générale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latin typeface="+mj-lt"/>
              </a:rPr>
              <a:t>Plus de 50% de la population serait en surpoids.</a:t>
            </a:r>
            <a:endParaRPr lang="fr-FR" sz="40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Surveillance particulière chez les patients présentant des antécédents ou une </a:t>
            </a:r>
            <a:r>
              <a:rPr lang="fr-FR" dirty="0" err="1" smtClean="0"/>
              <a:t>comorbidité</a:t>
            </a:r>
            <a:r>
              <a:rPr lang="fr-FR" dirty="0" smtClean="0"/>
              <a:t> psychiatrique</a:t>
            </a:r>
          </a:p>
          <a:p>
            <a:pPr algn="just"/>
            <a:r>
              <a:rPr lang="fr-FR" dirty="0" smtClean="0"/>
              <a:t>Recherche de troubles du comportement alimentaire atypiques en </a:t>
            </a:r>
            <a:r>
              <a:rPr lang="fr-FR" dirty="0" err="1" smtClean="0"/>
              <a:t>post-opératoire</a:t>
            </a:r>
            <a:r>
              <a:rPr lang="fr-FR" dirty="0" smtClean="0"/>
              <a:t> (</a:t>
            </a:r>
            <a:r>
              <a:rPr lang="fr-FR" dirty="0" err="1" smtClean="0"/>
              <a:t>grazing</a:t>
            </a:r>
            <a:r>
              <a:rPr lang="fr-FR" dirty="0" smtClean="0"/>
              <a:t>, hyperphagie fractionnée)</a:t>
            </a:r>
          </a:p>
          <a:p>
            <a:pPr algn="just"/>
            <a:r>
              <a:rPr lang="fr-FR" dirty="0" smtClean="0"/>
              <a:t>Recherche des facteurs de risque suicidaire et dépressifs, évaluation de l’impulsivité. Quatre fois plus de suicide en </a:t>
            </a:r>
            <a:r>
              <a:rPr lang="fr-FR" dirty="0" err="1" smtClean="0"/>
              <a:t>post-opératoire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Augmentation de la prévalence de l’alcoolisme trois fois supérieure en </a:t>
            </a:r>
            <a:r>
              <a:rPr lang="fr-FR" dirty="0" err="1" smtClean="0"/>
              <a:t>post-opératoire</a:t>
            </a:r>
            <a:endParaRPr lang="fr-FR" dirty="0" smtClean="0"/>
          </a:p>
          <a:p>
            <a:pPr algn="just"/>
            <a:r>
              <a:rPr lang="fr-FR" dirty="0" smtClean="0"/>
              <a:t>Adaptation si besoin du traitement psychotrope 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Beaucoup de patients échappent au suivi psychiatrique </a:t>
            </a:r>
            <a:r>
              <a:rPr lang="fr-FR" dirty="0" err="1" smtClean="0"/>
              <a:t>post-opératoire</a:t>
            </a:r>
            <a:r>
              <a:rPr lang="fr-FR" dirty="0" smtClean="0"/>
              <a:t> (alors qu’ils ratent rarement un rendez-vous en </a:t>
            </a:r>
            <a:r>
              <a:rPr lang="fr-FR" dirty="0" err="1" smtClean="0"/>
              <a:t>pré-opératoire</a:t>
            </a:r>
            <a:r>
              <a:rPr lang="fr-FR" dirty="0" smtClean="0"/>
              <a:t>).</a:t>
            </a:r>
          </a:p>
          <a:p>
            <a:r>
              <a:rPr lang="fr-FR" dirty="0" smtClean="0"/>
              <a:t>Comment les motiver ? Bien les interpeller en </a:t>
            </a:r>
            <a:r>
              <a:rPr lang="fr-FR" dirty="0" err="1" smtClean="0"/>
              <a:t>pré-opératoire</a:t>
            </a:r>
            <a:r>
              <a:rPr lang="fr-FR" dirty="0" smtClean="0"/>
              <a:t> sur les risques de décompensation psychologique (même en cas d’absence d’antécédents psychiatriques )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rôle du psychiatre avant </a:t>
            </a:r>
            <a:r>
              <a:rPr lang="fr-FR" dirty="0" smtClean="0"/>
              <a:t>l’intervention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Le rôle </a:t>
            </a:r>
            <a:r>
              <a:rPr lang="fr-FR" dirty="0" smtClean="0"/>
              <a:t>du psychiatre après l’intervention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PSYCHIATRE AVANT L’INTERVENTION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/>
            <a:r>
              <a:rPr lang="fr-FR" b="1" dirty="0" smtClean="0">
                <a:latin typeface="+mj-lt"/>
              </a:rPr>
              <a:t>-Recherche  surtout  des contre-indications psychiatriques</a:t>
            </a:r>
          </a:p>
          <a:p>
            <a:pPr algn="just"/>
            <a:r>
              <a:rPr lang="fr-FR" b="1" dirty="0" smtClean="0">
                <a:latin typeface="+mj-lt"/>
              </a:rPr>
              <a:t>- Recherche des </a:t>
            </a:r>
            <a:r>
              <a:rPr lang="fr-FR" b="1" dirty="0" err="1" smtClean="0">
                <a:latin typeface="+mj-lt"/>
              </a:rPr>
              <a:t>co</a:t>
            </a:r>
            <a:r>
              <a:rPr lang="fr-FR" b="1" dirty="0" smtClean="0">
                <a:latin typeface="+mj-lt"/>
              </a:rPr>
              <a:t>-morbidités psychiatriques</a:t>
            </a:r>
          </a:p>
          <a:p>
            <a:pPr algn="just">
              <a:buFontTx/>
              <a:buChar char="-"/>
            </a:pPr>
            <a:r>
              <a:rPr lang="fr-FR" b="1" dirty="0" smtClean="0">
                <a:latin typeface="+mj-lt"/>
              </a:rPr>
              <a:t> Les facteurs prédictifs de réussite</a:t>
            </a:r>
            <a:endParaRPr lang="fr-FR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CONTRE-INDICATIONS PSYCHIATRIQUES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Les troubles sévères et non stabilisés du comportement alimentaire</a:t>
            </a:r>
          </a:p>
          <a:p>
            <a:pPr algn="just"/>
            <a:r>
              <a:rPr lang="fr-FR" dirty="0" smtClean="0"/>
              <a:t>Les troubles cognitifs et mentaux sévères, non stabilisés</a:t>
            </a:r>
          </a:p>
          <a:p>
            <a:pPr algn="just"/>
            <a:r>
              <a:rPr lang="fr-FR" dirty="0" smtClean="0"/>
              <a:t>La dépendance à l’alcool et aux substances </a:t>
            </a:r>
            <a:r>
              <a:rPr lang="fr-FR" dirty="0" err="1" smtClean="0"/>
              <a:t>psychoactives</a:t>
            </a:r>
            <a:endParaRPr lang="fr-FR" dirty="0" smtClean="0"/>
          </a:p>
          <a:p>
            <a:pPr algn="just"/>
            <a:r>
              <a:rPr lang="fr-FR" dirty="0" smtClean="0"/>
              <a:t>L’incapacité prévisible du patient à participer à un suivi médical prolongé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COMORBIDITES PSYCHIATRIQUES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troubles de l’humeur</a:t>
            </a:r>
          </a:p>
          <a:p>
            <a:r>
              <a:rPr lang="fr-FR" dirty="0" smtClean="0"/>
              <a:t>Les troubles anxieux</a:t>
            </a:r>
          </a:p>
          <a:p>
            <a:r>
              <a:rPr lang="fr-FR" dirty="0" smtClean="0"/>
              <a:t>Le trouble déficitaire de l’attention avec hyperactivité</a:t>
            </a:r>
          </a:p>
          <a:p>
            <a:r>
              <a:rPr lang="fr-FR" dirty="0" smtClean="0"/>
              <a:t>Les troubles des conduites alimentaires </a:t>
            </a:r>
          </a:p>
          <a:p>
            <a:r>
              <a:rPr lang="fr-FR" dirty="0" smtClean="0"/>
              <a:t>Les conduites d’abus et de dépendance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Les troubles de la personnalité le plus fréquemment associés : personnalités </a:t>
            </a:r>
            <a:r>
              <a:rPr lang="fr-FR" dirty="0" err="1" smtClean="0"/>
              <a:t>évitante</a:t>
            </a:r>
            <a:r>
              <a:rPr lang="fr-FR" dirty="0" smtClean="0"/>
              <a:t>, borderline, dépendante et obsessionnelle compulsive (CLUSTER C ou anxieux). (Axe II du DSM)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FACTEURS PREDICTIFS DE REUSSITE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DE BON PRONOSTIC : L’adhésion à de nouvelles règles </a:t>
            </a:r>
            <a:r>
              <a:rPr lang="fr-FR" dirty="0" err="1" smtClean="0"/>
              <a:t>hygiéno</a:t>
            </a:r>
            <a:r>
              <a:rPr lang="fr-FR" dirty="0" smtClean="0"/>
              <a:t> diététiques permises par un haut niveau d’estime de soi, l’accès à l’autocritique, des attentes réalistes par rapport à la chirurgie. </a:t>
            </a:r>
          </a:p>
          <a:p>
            <a:pPr algn="just"/>
            <a:r>
              <a:rPr lang="fr-FR" dirty="0" smtClean="0"/>
              <a:t>DE MOINS BON PRONOSTIC : les troubles graves de la personnalité, les antécédents d’abus physique.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Les troubles dépressifs, les troubles </a:t>
            </a:r>
            <a:r>
              <a:rPr lang="fr-FR" dirty="0" err="1" smtClean="0"/>
              <a:t>anxieuex</a:t>
            </a:r>
            <a:r>
              <a:rPr lang="fr-FR" dirty="0" smtClean="0"/>
              <a:t> et les troubles du comportement alimentaire (surtout en cas de </a:t>
            </a:r>
            <a:r>
              <a:rPr lang="fr-FR" dirty="0" err="1" smtClean="0"/>
              <a:t>By-Pass</a:t>
            </a:r>
            <a:r>
              <a:rPr lang="fr-FR" dirty="0" smtClean="0"/>
              <a:t> ) ne sont pas des facteurs prédictifs de mauvais pronostic.</a:t>
            </a:r>
          </a:p>
          <a:p>
            <a:pPr algn="just"/>
            <a:r>
              <a:rPr lang="fr-FR" dirty="0" smtClean="0"/>
              <a:t>La détresse psychologique, les facteurs de stress environnementaux et l’existence de distorsions cognitives autour de l’alimentation sont de mauvais pronostic.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RÔLE DU PSYCHIATRE APRES L’INTERVENTION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Selon les recommandations de l’HAS « le suivi et la prise en charge du patient après chirurgie </a:t>
            </a:r>
            <a:r>
              <a:rPr lang="fr-FR" dirty="0" err="1" smtClean="0"/>
              <a:t>bariatrique</a:t>
            </a:r>
            <a:r>
              <a:rPr lang="fr-FR" dirty="0" smtClean="0"/>
              <a:t> s’intègrent dans le cadre du programme personnalisé mis en phase en </a:t>
            </a:r>
            <a:r>
              <a:rPr lang="fr-FR" dirty="0" err="1" smtClean="0"/>
              <a:t>pré-opératoire</a:t>
            </a:r>
            <a:r>
              <a:rPr lang="fr-FR" dirty="0" smtClean="0"/>
              <a:t>, et doivent être assurés par l’équipe </a:t>
            </a:r>
            <a:r>
              <a:rPr lang="fr-FR" dirty="0" err="1" smtClean="0"/>
              <a:t>pluri-disciplinaire</a:t>
            </a:r>
            <a:r>
              <a:rPr lang="fr-FR" dirty="0" smtClean="0"/>
              <a:t> incluant un psychiatre ».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384</Words>
  <Application>Microsoft Office PowerPoint</Application>
  <PresentationFormat>Affichage à l'écran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La prévalence de l’obésité est estimée de 15 à 20% de la population générale </vt:lpstr>
      <vt:lpstr>Diapositive 2</vt:lpstr>
      <vt:lpstr>LE PSYCHIATRE AVANT L’INTERVENTION     </vt:lpstr>
      <vt:lpstr>LES CONTRE-INDICATIONS PSYCHIATRIQUES </vt:lpstr>
      <vt:lpstr>LES COMORBIDITES PSYCHIATRIQUES</vt:lpstr>
      <vt:lpstr>Diapositive 6</vt:lpstr>
      <vt:lpstr>LES FACTEURS PREDICTIFS DE REUSSITE </vt:lpstr>
      <vt:lpstr>Diapositive 8</vt:lpstr>
      <vt:lpstr>LE RÔLE DU PSYCHIATRE APRES L’INTERVENTION</vt:lpstr>
      <vt:lpstr>Diapositive 10</vt:lpstr>
      <vt:lpstr>Diapositive 11</vt:lpstr>
      <vt:lpstr>CONCLUSION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PSYCHIATRE AVANT L’INTERVENTION</dc:title>
  <dc:creator>Christian SALORD</dc:creator>
  <cp:lastModifiedBy>Christian SALORD</cp:lastModifiedBy>
  <cp:revision>8</cp:revision>
  <dcterms:created xsi:type="dcterms:W3CDTF">2018-11-14T15:30:23Z</dcterms:created>
  <dcterms:modified xsi:type="dcterms:W3CDTF">2018-11-18T15:27:10Z</dcterms:modified>
</cp:coreProperties>
</file>