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88" r:id="rId3"/>
    <p:sldId id="282" r:id="rId4"/>
    <p:sldId id="283" r:id="rId5"/>
    <p:sldId id="284" r:id="rId6"/>
    <p:sldId id="285" r:id="rId7"/>
    <p:sldId id="286" r:id="rId8"/>
    <p:sldId id="293" r:id="rId9"/>
    <p:sldId id="292" r:id="rId10"/>
    <p:sldId id="287" r:id="rId11"/>
    <p:sldId id="291" r:id="rId12"/>
    <p:sldId id="295" r:id="rId13"/>
    <p:sldId id="289" r:id="rId14"/>
    <p:sldId id="265" r:id="rId15"/>
    <p:sldId id="272" r:id="rId16"/>
    <p:sldId id="290" r:id="rId17"/>
    <p:sldId id="294" r:id="rId18"/>
    <p:sldId id="297" r:id="rId19"/>
    <p:sldId id="296" r:id="rId20"/>
    <p:sldId id="312" r:id="rId21"/>
    <p:sldId id="306" r:id="rId22"/>
    <p:sldId id="307" r:id="rId23"/>
    <p:sldId id="298" r:id="rId24"/>
    <p:sldId id="305" r:id="rId25"/>
    <p:sldId id="301" r:id="rId26"/>
    <p:sldId id="302" r:id="rId27"/>
    <p:sldId id="303" r:id="rId28"/>
    <p:sldId id="310" r:id="rId29"/>
    <p:sldId id="304" r:id="rId30"/>
    <p:sldId id="309" r:id="rId31"/>
    <p:sldId id="311" r:id="rId32"/>
    <p:sldId id="308" r:id="rId3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Jouvet" initials="P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9" d="100"/>
          <a:sy n="59" d="100"/>
        </p:scale>
        <p:origin x="10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amillesebbag:Desktop:Soir&#233;e_du_8_novembre:stats%20ballo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67249927092399"/>
          <c:y val="2.3465966342043901E-2"/>
          <c:w val="0.72709492563429601"/>
          <c:h val="0.86424260976036404"/>
        </c:manualLayout>
      </c:layout>
      <c:lineChart>
        <c:grouping val="standard"/>
        <c:varyColors val="0"/>
        <c:ser>
          <c:idx val="0"/>
          <c:order val="0"/>
          <c:tx>
            <c:strRef>
              <c:f>Feuil1!$A$5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Feuil1!$B$4:$F$4</c:f>
              <c:strCache>
                <c:ptCount val="5"/>
                <c:pt idx="0">
                  <c:v>Poids j0</c:v>
                </c:pt>
                <c:pt idx="1">
                  <c:v>Poids M1</c:v>
                </c:pt>
                <c:pt idx="2">
                  <c:v>Poids M2</c:v>
                </c:pt>
                <c:pt idx="3">
                  <c:v>Poids M3</c:v>
                </c:pt>
                <c:pt idx="4">
                  <c:v>Poids M4</c:v>
                </c:pt>
              </c:strCache>
            </c:strRef>
          </c:cat>
          <c:val>
            <c:numRef>
              <c:f>Feuil1!$B$5:$F$5</c:f>
              <c:numCache>
                <c:formatCode>General</c:formatCode>
                <c:ptCount val="5"/>
                <c:pt idx="0" formatCode="_(* #,##0.00_);_(* \(#,##0.00\);_(* &quot;-&quot;??_);_(@_)">
                  <c:v>82</c:v>
                </c:pt>
                <c:pt idx="1">
                  <c:v>77.8</c:v>
                </c:pt>
                <c:pt idx="2">
                  <c:v>74.5</c:v>
                </c:pt>
                <c:pt idx="3">
                  <c:v>68.599999999999994</c:v>
                </c:pt>
                <c:pt idx="4">
                  <c:v>68.599999999999994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7A-4BBF-80EC-73CF1FB23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5743640"/>
        <c:axId val="2085748216"/>
      </c:lineChart>
      <c:catAx>
        <c:axId val="2085743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85748216"/>
        <c:crosses val="autoZero"/>
        <c:auto val="1"/>
        <c:lblAlgn val="ctr"/>
        <c:lblOffset val="100"/>
        <c:noMultiLvlLbl val="0"/>
      </c:catAx>
      <c:valAx>
        <c:axId val="2085748216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208574364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894794400699896E-2"/>
          <c:y val="8.7962962962963007E-2"/>
          <c:w val="0.72311986001749795"/>
          <c:h val="0.7683646835812190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Feuil1!$A$4:$F$4</c:f>
              <c:strCache>
                <c:ptCount val="6"/>
                <c:pt idx="0">
                  <c:v>kilos perdus</c:v>
                </c:pt>
                <c:pt idx="1">
                  <c:v>0-5</c:v>
                </c:pt>
                <c:pt idx="2">
                  <c:v>5 à 10</c:v>
                </c:pt>
                <c:pt idx="3">
                  <c:v>10 à 15</c:v>
                </c:pt>
                <c:pt idx="4">
                  <c:v>15 à 20</c:v>
                </c:pt>
                <c:pt idx="5">
                  <c:v>&gt;20</c:v>
                </c:pt>
              </c:strCache>
            </c:strRef>
          </c:cat>
          <c:val>
            <c:numRef>
              <c:f>Feuil1!$A$5:$F$5</c:f>
              <c:numCache>
                <c:formatCode>General</c:formatCode>
                <c:ptCount val="6"/>
                <c:pt idx="1">
                  <c:v>5</c:v>
                </c:pt>
                <c:pt idx="2">
                  <c:v>16</c:v>
                </c:pt>
                <c:pt idx="3">
                  <c:v>10</c:v>
                </c:pt>
                <c:pt idx="4">
                  <c:v>5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14-4A11-9F3D-58325EC399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585016"/>
        <c:axId val="2085588680"/>
      </c:barChart>
      <c:catAx>
        <c:axId val="2085585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85588680"/>
        <c:crosses val="autoZero"/>
        <c:auto val="1"/>
        <c:lblAlgn val="ctr"/>
        <c:lblOffset val="100"/>
        <c:noMultiLvlLbl val="0"/>
      </c:catAx>
      <c:valAx>
        <c:axId val="2085588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855850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11-01T23:27:04.704" idx="1">
    <p:pos x="10" y="10"/>
    <p:text>AJOUT IMC depart tableau avec TBL EWL et les ecarts types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21037-9B1A-D54E-B0FA-9F834BA2211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BD5CC-BB65-AA41-B77D-B8AA13CB1C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39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5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16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17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37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6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17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25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Forme libre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Forme libre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14" name="Forme libre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rbe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2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2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2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79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74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1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1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66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90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87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55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Connecteur droit 7"/>
            <p:cNvCxnSpPr/>
            <p:nvPr/>
          </p:nvCxnSpPr>
          <p:spPr>
            <a:xfrm rot="16200000">
              <a:off x="6644094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16200000" flipV="1">
              <a:off x="6665699" y="1410848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 flipH="1">
              <a:off x="6725014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Connecteur droit 11"/>
            <p:cNvCxnSpPr/>
            <p:nvPr/>
          </p:nvCxnSpPr>
          <p:spPr>
            <a:xfrm rot="16200000">
              <a:off x="6644094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16200000" flipV="1">
              <a:off x="6665699" y="1410848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5400000" flipH="1">
              <a:off x="6725014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Connecteur droit 15"/>
            <p:cNvCxnSpPr/>
            <p:nvPr/>
          </p:nvCxnSpPr>
          <p:spPr>
            <a:xfrm rot="16200000">
              <a:off x="6644093" y="1280974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16200000" flipV="1">
              <a:off x="6665699" y="1410847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rot="5400000" flipH="1">
              <a:off x="6725013" y="1279999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2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2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30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036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Corbel" charset="0"/>
                <a:cs typeface="Arial" charset="0"/>
              </a:defRPr>
            </a:lvl1pPr>
          </a:lstStyle>
          <a:p>
            <a:fld id="{9712F522-5E8D-0C48-A0FC-22777997E3B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  <a:latin typeface="Corbe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Corbel" charset="0"/>
                <a:cs typeface="Arial" charset="0"/>
              </a:defRPr>
            </a:lvl1pPr>
          </a:lstStyle>
          <a:p>
            <a:fld id="{D4D0D3DF-27A4-0A4E-B3B4-32AC13C3752F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 spc="-100">
          <a:solidFill>
            <a:srgbClr val="F4F1DA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4F1DA"/>
          </a:solidFill>
          <a:latin typeface="Consolas" pitchFamily="49" charset="0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9BBB59"/>
        </a:buClr>
        <a:buFont typeface="Wingdings 3" charset="0"/>
        <a:buChar char="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9BBB59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7991" y="4882896"/>
            <a:ext cx="7772400" cy="1975104"/>
          </a:xfrm>
        </p:spPr>
        <p:txBody>
          <a:bodyPr/>
          <a:lstStyle/>
          <a:p>
            <a:pPr algn="ctr"/>
            <a:r>
              <a:rPr lang="fr-FR" dirty="0" err="1"/>
              <a:t>Actualites</a:t>
            </a:r>
            <a:r>
              <a:rPr lang="fr-FR" dirty="0"/>
              <a:t> en chirurgie de l’</a:t>
            </a:r>
            <a:r>
              <a:rPr lang="fr-FR" dirty="0" err="1"/>
              <a:t>obesite</a:t>
            </a:r>
            <a:r>
              <a:rPr lang="fr-FR" dirty="0"/>
              <a:t> 2018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35039" y="3173307"/>
            <a:ext cx="7772400" cy="1508760"/>
          </a:xfrm>
        </p:spPr>
        <p:txBody>
          <a:bodyPr/>
          <a:lstStyle/>
          <a:p>
            <a:endParaRPr lang="fr-FR" sz="2800" dirty="0"/>
          </a:p>
          <a:p>
            <a:endParaRPr lang="fr-FR" sz="2800" dirty="0"/>
          </a:p>
          <a:p>
            <a:r>
              <a:rPr lang="fr-FR" sz="2800" dirty="0"/>
              <a:t>Cabinet de chirurgie digestive</a:t>
            </a:r>
          </a:p>
          <a:p>
            <a:endParaRPr lang="fr-FR" sz="2800" dirty="0"/>
          </a:p>
          <a:p>
            <a:endParaRPr lang="fr-FR" dirty="0"/>
          </a:p>
          <a:p>
            <a:r>
              <a:rPr lang="fr-FR" dirty="0"/>
              <a:t>Polyclinique du Parc Rambot</a:t>
            </a:r>
          </a:p>
          <a:p>
            <a:endParaRPr lang="fr-FR" dirty="0"/>
          </a:p>
          <a:p>
            <a:r>
              <a:rPr lang="fr-FR" dirty="0" err="1"/>
              <a:t>Drs</a:t>
            </a:r>
            <a:r>
              <a:rPr lang="fr-FR" dirty="0"/>
              <a:t> Sebbag , </a:t>
            </a:r>
            <a:r>
              <a:rPr lang="fr-FR" dirty="0" err="1"/>
              <a:t>Saïsse</a:t>
            </a:r>
            <a:r>
              <a:rPr lang="fr-FR" dirty="0"/>
              <a:t>, Maillet, </a:t>
            </a:r>
          </a:p>
          <a:p>
            <a:r>
              <a:rPr lang="fr-FR" dirty="0" err="1"/>
              <a:t>Rinodau</a:t>
            </a:r>
            <a:r>
              <a:rPr lang="fr-FR" dirty="0"/>
              <a:t>, </a:t>
            </a:r>
            <a:r>
              <a:rPr lang="fr-FR" dirty="0" err="1"/>
              <a:t>Crespy</a:t>
            </a:r>
            <a:r>
              <a:rPr lang="fr-FR" dirty="0"/>
              <a:t>, Bonnard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r="7130" b="15749"/>
          <a:stretch>
            <a:fillRect/>
          </a:stretch>
        </p:blipFill>
        <p:spPr bwMode="auto">
          <a:xfrm>
            <a:off x="5489877" y="793069"/>
            <a:ext cx="3317875" cy="26955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Capture d’écran COPAIX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73" y="6256281"/>
            <a:ext cx="1271018" cy="40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8-11-11 à 10.03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21" y="269044"/>
            <a:ext cx="2628305" cy="150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95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8-10-31 à 11.50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7136"/>
            <a:ext cx="5392979" cy="3130136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35202" y="5358288"/>
            <a:ext cx="8808797" cy="1649627"/>
          </a:xfrm>
        </p:spPr>
        <p:txBody>
          <a:bodyPr/>
          <a:lstStyle/>
          <a:p>
            <a:r>
              <a:rPr lang="fr-FR" sz="2400" dirty="0"/>
              <a:t>Mortalité opératoire /2 en 10 ans</a:t>
            </a:r>
          </a:p>
          <a:p>
            <a:r>
              <a:rPr lang="fr-FR" sz="2400" dirty="0"/>
              <a:t>Mortalité x4 si &lt;25   </a:t>
            </a:r>
            <a:r>
              <a:rPr lang="fr-FR" sz="2400" dirty="0" err="1"/>
              <a:t>int</a:t>
            </a:r>
            <a:r>
              <a:rPr lang="fr-FR" sz="2400" dirty="0"/>
              <a:t> / an   /  centre  150 </a:t>
            </a:r>
            <a:r>
              <a:rPr lang="fr-FR" sz="2400" dirty="0" err="1"/>
              <a:t>ic</a:t>
            </a:r>
            <a:r>
              <a:rPr lang="fr-FR" sz="2400" dirty="0"/>
              <a:t>/an  </a:t>
            </a:r>
          </a:p>
          <a:p>
            <a:r>
              <a:rPr lang="fr-FR" sz="2400" dirty="0">
                <a:sym typeface="Wingdings"/>
              </a:rPr>
              <a:t> apparition d’une notion de seuil &gt;50 </a:t>
            </a:r>
            <a:r>
              <a:rPr lang="fr-FR" sz="2400" dirty="0" err="1">
                <a:sym typeface="Wingdings"/>
              </a:rPr>
              <a:t>int</a:t>
            </a:r>
            <a:r>
              <a:rPr lang="fr-FR" sz="2400" dirty="0">
                <a:sym typeface="Wingdings"/>
              </a:rPr>
              <a:t> /an</a:t>
            </a:r>
            <a:endParaRPr lang="fr-FR" sz="2400" dirty="0"/>
          </a:p>
        </p:txBody>
      </p:sp>
      <p:pic>
        <p:nvPicPr>
          <p:cNvPr id="7" name="Image 6" descr="Capture d’écran 2018-10-31 à 11.44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56" y="3380555"/>
            <a:ext cx="6341409" cy="1851916"/>
          </a:xfrm>
          <a:prstGeom prst="rect">
            <a:avLst/>
          </a:prstGeom>
        </p:spPr>
      </p:pic>
      <p:pic>
        <p:nvPicPr>
          <p:cNvPr id="8" name="Image 7" descr="Capture d’écran 2018-11-11 à 14.53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99" y="97136"/>
            <a:ext cx="1093727" cy="133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0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Entre 2010 et 2016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Baisse des anneaux au profit des </a:t>
            </a:r>
            <a:r>
              <a:rPr lang="fr-FR" dirty="0" err="1"/>
              <a:t>sleeves</a:t>
            </a:r>
            <a:endParaRPr lang="fr-FR" dirty="0"/>
          </a:p>
          <a:p>
            <a:r>
              <a:rPr lang="fr-FR" dirty="0" err="1"/>
              <a:t>Augm</a:t>
            </a:r>
            <a:r>
              <a:rPr lang="fr-FR" dirty="0"/>
              <a:t> des + de 60 ans</a:t>
            </a:r>
          </a:p>
          <a:p>
            <a:r>
              <a:rPr lang="fr-FR" dirty="0" err="1"/>
              <a:t>Augm</a:t>
            </a:r>
            <a:r>
              <a:rPr lang="fr-FR" dirty="0"/>
              <a:t> des IMC&gt; 50</a:t>
            </a:r>
          </a:p>
          <a:p>
            <a:r>
              <a:rPr lang="fr-FR" dirty="0" err="1"/>
              <a:t>Augm</a:t>
            </a:r>
            <a:r>
              <a:rPr lang="fr-FR" dirty="0"/>
              <a:t> des 18-20 ans</a:t>
            </a:r>
          </a:p>
          <a:p>
            <a:endParaRPr lang="fr-FR" dirty="0"/>
          </a:p>
          <a:p>
            <a:r>
              <a:rPr lang="fr-FR" dirty="0"/>
              <a:t>Lié à la diminution de l’utilisation des </a:t>
            </a:r>
            <a:r>
              <a:rPr lang="fr-FR" dirty="0" err="1"/>
              <a:t>ttmt</a:t>
            </a:r>
            <a:r>
              <a:rPr lang="fr-FR" dirty="0"/>
              <a:t> </a:t>
            </a:r>
            <a:r>
              <a:rPr lang="fr-FR" dirty="0" err="1"/>
              <a:t>med</a:t>
            </a:r>
            <a:r>
              <a:rPr lang="fr-FR" dirty="0"/>
              <a:t>. efficaces et à l’augmentation du nb de praticiens</a:t>
            </a:r>
          </a:p>
        </p:txBody>
      </p:sp>
      <p:pic>
        <p:nvPicPr>
          <p:cNvPr id="4" name="Image 3" descr="Capture d’écran 2018-10-31 à 11.50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863" y="2691981"/>
            <a:ext cx="2906937" cy="1687214"/>
          </a:xfrm>
          <a:prstGeom prst="rect">
            <a:avLst/>
          </a:prstGeom>
        </p:spPr>
      </p:pic>
      <p:pic>
        <p:nvPicPr>
          <p:cNvPr id="5" name="Image 4" descr="Capture d’écran 2018-11-11 à 14.5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815" y="119174"/>
            <a:ext cx="1075604" cy="13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59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5194" y="512763"/>
            <a:ext cx="7772400" cy="914400"/>
          </a:xfrm>
        </p:spPr>
        <p:txBody>
          <a:bodyPr/>
          <a:lstStyle/>
          <a:p>
            <a:r>
              <a:rPr lang="fr-FR" sz="2800" dirty="0"/>
              <a:t>Où se font les opérations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apture d’écran 2018-11-01 à 16.54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4" y="1862682"/>
            <a:ext cx="7444080" cy="4837932"/>
          </a:xfrm>
          <a:prstGeom prst="rect">
            <a:avLst/>
          </a:prstGeom>
        </p:spPr>
      </p:pic>
      <p:pic>
        <p:nvPicPr>
          <p:cNvPr id="6" name="Image 5" descr="Capture d’écran 2018-11-11 à 14.5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86" y="0"/>
            <a:ext cx="1261713" cy="153430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487712" y="3382630"/>
            <a:ext cx="981041" cy="42754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487712" y="4765862"/>
            <a:ext cx="1018445" cy="33952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792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8-10-31 à 11.58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49" y="3662138"/>
            <a:ext cx="7254979" cy="3123957"/>
          </a:xfrm>
          <a:prstGeom prst="rect">
            <a:avLst/>
          </a:prstGeom>
        </p:spPr>
      </p:pic>
      <p:pic>
        <p:nvPicPr>
          <p:cNvPr id="5" name="Image 4" descr="Capture d’écran 2018-10-31 à 12.02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4841"/>
            <a:ext cx="7962900" cy="3497297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6223828" y="1556095"/>
            <a:ext cx="716683" cy="257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223828" y="2703589"/>
            <a:ext cx="716683" cy="276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7242274" y="2703589"/>
            <a:ext cx="792124" cy="27664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7242274" y="1556095"/>
            <a:ext cx="792124" cy="25786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017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0092" y="132502"/>
            <a:ext cx="7772400" cy="914400"/>
          </a:xfrm>
        </p:spPr>
        <p:txBody>
          <a:bodyPr/>
          <a:lstStyle/>
          <a:p>
            <a:r>
              <a:rPr lang="fr-FR" sz="2800" dirty="0"/>
              <a:t>Résultats de la chirurgie sur les </a:t>
            </a:r>
            <a:r>
              <a:rPr lang="fr-FR" sz="2800" dirty="0" err="1"/>
              <a:t>comorbidites</a:t>
            </a:r>
            <a:r>
              <a:rPr lang="fr-FR" sz="2800" dirty="0"/>
              <a:t> (CNAM)</a:t>
            </a:r>
            <a:br>
              <a:rPr lang="fr-FR" sz="2800" dirty="0"/>
            </a:br>
            <a:br>
              <a:rPr lang="fr-FR" sz="2800" dirty="0"/>
            </a:br>
            <a:r>
              <a:rPr lang="fr-FR" sz="2400" dirty="0" err="1"/>
              <a:t>Chir</a:t>
            </a:r>
            <a:r>
              <a:rPr lang="fr-FR" sz="2400" dirty="0"/>
              <a:t> </a:t>
            </a:r>
            <a:r>
              <a:rPr lang="fr-FR" sz="2400" dirty="0" err="1"/>
              <a:t>Obesité</a:t>
            </a:r>
            <a:r>
              <a:rPr lang="fr-FR" sz="2400" dirty="0"/>
              <a:t>&gt; aux PEC </a:t>
            </a:r>
            <a:r>
              <a:rPr lang="fr-FR" sz="2400" dirty="0" err="1"/>
              <a:t>med</a:t>
            </a:r>
            <a:r>
              <a:rPr lang="fr-FR" sz="2400" dirty="0"/>
              <a:t> pour : </a:t>
            </a:r>
            <a:r>
              <a:rPr lang="fr-FR" sz="2400" dirty="0" err="1"/>
              <a:t>pdp</a:t>
            </a:r>
            <a:r>
              <a:rPr lang="fr-FR" sz="2400" dirty="0"/>
              <a:t>, esp de vie et </a:t>
            </a:r>
            <a:r>
              <a:rPr lang="fr-FR" sz="2400" dirty="0" err="1"/>
              <a:t>comorbidites</a:t>
            </a:r>
            <a:endParaRPr lang="fr-FR" sz="3200" dirty="0"/>
          </a:p>
        </p:txBody>
      </p:sp>
      <p:pic>
        <p:nvPicPr>
          <p:cNvPr id="4" name="Espace réservé du contenu 3" descr="Capture d’écran 2016-11-06 à 13.46.4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" b="3773"/>
          <a:stretch>
            <a:fillRect/>
          </a:stretch>
        </p:blipFill>
        <p:spPr>
          <a:xfrm>
            <a:off x="610238" y="2562085"/>
            <a:ext cx="7095637" cy="4173904"/>
          </a:xfrm>
        </p:spPr>
      </p:pic>
      <p:pic>
        <p:nvPicPr>
          <p:cNvPr id="3" name="Image 2" descr="Capture d’écran 2018-11-11 à 14.5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19" y="132502"/>
            <a:ext cx="1097383" cy="133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50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08693" y="267033"/>
            <a:ext cx="4641728" cy="1363914"/>
          </a:xfrm>
        </p:spPr>
        <p:txBody>
          <a:bodyPr/>
          <a:lstStyle/>
          <a:p>
            <a:r>
              <a:rPr lang="fr-FR" sz="2800" dirty="0"/>
              <a:t>Actualisation </a:t>
            </a:r>
            <a:br>
              <a:rPr lang="fr-FR" sz="2800" dirty="0"/>
            </a:br>
            <a:r>
              <a:rPr lang="fr-FR" sz="2800" dirty="0"/>
              <a:t>courbes survie </a:t>
            </a:r>
            <a:br>
              <a:rPr lang="fr-FR" sz="2800" dirty="0"/>
            </a:br>
            <a:r>
              <a:rPr lang="fr-FR" sz="2800" dirty="0"/>
              <a:t>de l’étude SOS à 25 ans</a:t>
            </a:r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23" y="2199797"/>
            <a:ext cx="5893763" cy="4486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7" y="83984"/>
            <a:ext cx="3558472" cy="191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879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904" y="512763"/>
            <a:ext cx="7772400" cy="914400"/>
          </a:xfrm>
        </p:spPr>
        <p:txBody>
          <a:bodyPr/>
          <a:lstStyle/>
          <a:p>
            <a:r>
              <a:rPr lang="fr-FR" dirty="0"/>
              <a:t>Vers une </a:t>
            </a:r>
            <a:r>
              <a:rPr lang="fr-FR" dirty="0" err="1"/>
              <a:t>chir</a:t>
            </a:r>
            <a:r>
              <a:rPr lang="fr-FR" dirty="0"/>
              <a:t> métabolique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00" y="1644446"/>
            <a:ext cx="7772400" cy="4572000"/>
          </a:xfrm>
        </p:spPr>
        <p:txBody>
          <a:bodyPr/>
          <a:lstStyle/>
          <a:p>
            <a:r>
              <a:rPr lang="fr-FR" dirty="0"/>
              <a:t>Emergence d’une « </a:t>
            </a:r>
            <a:r>
              <a:rPr lang="fr-FR" dirty="0" err="1"/>
              <a:t>chir</a:t>
            </a:r>
            <a:r>
              <a:rPr lang="fr-FR" dirty="0"/>
              <a:t> métabolique » pour traiter le DT2 pour les IMC 30 à 35 .</a:t>
            </a:r>
          </a:p>
        </p:txBody>
      </p:sp>
      <p:pic>
        <p:nvPicPr>
          <p:cNvPr id="4" name="Image 3" descr="Capture d’écran 2018-11-01 à 17.36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4" y="2933987"/>
            <a:ext cx="8373058" cy="3789497"/>
          </a:xfrm>
          <a:prstGeom prst="rect">
            <a:avLst/>
          </a:prstGeom>
        </p:spPr>
      </p:pic>
      <p:pic>
        <p:nvPicPr>
          <p:cNvPr id="5" name="Image 4" descr="Capture d’écran 2018-11-11 à 14.5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766" y="0"/>
            <a:ext cx="1106233" cy="134523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6261549" y="4828736"/>
            <a:ext cx="2225491" cy="440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261549" y="3484730"/>
            <a:ext cx="2225491" cy="440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448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u="sng" dirty="0"/>
              <a:t>Recommandations IGAS 2018 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263" indent="0">
              <a:buNone/>
            </a:pPr>
            <a:r>
              <a:rPr lang="fr-FR" dirty="0"/>
              <a:t> - </a:t>
            </a:r>
            <a:r>
              <a:rPr lang="fr-FR" sz="3200" dirty="0"/>
              <a:t>Le </a:t>
            </a:r>
            <a:r>
              <a:rPr lang="fr-FR" sz="3200" dirty="0" err="1"/>
              <a:t>dev</a:t>
            </a:r>
            <a:r>
              <a:rPr lang="fr-FR" sz="3200" dirty="0"/>
              <a:t> de la </a:t>
            </a:r>
            <a:r>
              <a:rPr lang="fr-FR" sz="3200" dirty="0" err="1"/>
              <a:t>chir</a:t>
            </a:r>
            <a:r>
              <a:rPr lang="fr-FR" sz="3200" dirty="0"/>
              <a:t> </a:t>
            </a:r>
            <a:r>
              <a:rPr lang="fr-FR" sz="3200" dirty="0" err="1"/>
              <a:t>bariatrique</a:t>
            </a:r>
            <a:r>
              <a:rPr lang="fr-FR" sz="3200" dirty="0"/>
              <a:t> est dû à un développement de la demande et de l’offre</a:t>
            </a:r>
            <a:endParaRPr lang="fr-FR" dirty="0"/>
          </a:p>
          <a:p>
            <a:pPr marL="68263" indent="0">
              <a:buNone/>
            </a:pPr>
            <a:r>
              <a:rPr lang="fr-FR" sz="2800" dirty="0"/>
              <a:t>- Revoir les recommandations de 2009</a:t>
            </a:r>
          </a:p>
          <a:p>
            <a:pPr lvl="1"/>
            <a:r>
              <a:rPr lang="fr-FR" sz="2400" dirty="0"/>
              <a:t>Elargir le chirurgie aux IMC &gt;30 pour les diabétiques</a:t>
            </a:r>
          </a:p>
          <a:p>
            <a:pPr lvl="1"/>
            <a:r>
              <a:rPr lang="fr-FR" sz="2400" dirty="0" err="1"/>
              <a:t>Ameliorer</a:t>
            </a:r>
            <a:r>
              <a:rPr lang="fr-FR" sz="2400" dirty="0"/>
              <a:t> la PEC psy (</a:t>
            </a:r>
            <a:r>
              <a:rPr lang="fr-FR" sz="2400" dirty="0" err="1"/>
              <a:t>pre</a:t>
            </a:r>
            <a:r>
              <a:rPr lang="fr-FR" sz="2400" dirty="0"/>
              <a:t> op et suivi)</a:t>
            </a:r>
          </a:p>
          <a:p>
            <a:r>
              <a:rPr lang="fr-FR" sz="2800" dirty="0"/>
              <a:t>Envisager un remboursement PSY et </a:t>
            </a:r>
            <a:r>
              <a:rPr lang="fr-FR" sz="2800" dirty="0" err="1"/>
              <a:t>diet</a:t>
            </a:r>
            <a:r>
              <a:rPr lang="fr-FR" sz="2800" dirty="0"/>
              <a:t> pré et post op dans un parcours de soin coordonné</a:t>
            </a:r>
          </a:p>
          <a:p>
            <a:r>
              <a:rPr lang="fr-FR" sz="2800" dirty="0"/>
              <a:t>Tenue souhaitable d’un plan </a:t>
            </a:r>
            <a:r>
              <a:rPr lang="fr-FR" sz="2800" dirty="0" err="1"/>
              <a:t>Obesité</a:t>
            </a:r>
            <a:r>
              <a:rPr lang="fr-FR" sz="2800" dirty="0"/>
              <a:t> avec plan d’action opérationnel (</a:t>
            </a:r>
            <a:r>
              <a:rPr lang="fr-FR" sz="2800" dirty="0" err="1"/>
              <a:t>cf</a:t>
            </a:r>
            <a:r>
              <a:rPr lang="fr-FR" sz="2800" dirty="0"/>
              <a:t> rapport)</a:t>
            </a:r>
          </a:p>
          <a:p>
            <a:pPr marL="68263" indent="0">
              <a:buNone/>
            </a:pPr>
            <a:endParaRPr lang="fr-FR" dirty="0"/>
          </a:p>
          <a:p>
            <a:pPr lvl="1"/>
            <a:endParaRPr lang="fr-FR" dirty="0"/>
          </a:p>
          <a:p>
            <a:pPr marL="454025" lvl="1" indent="0">
              <a:buNone/>
            </a:pPr>
            <a:endParaRPr lang="fr-FR" dirty="0"/>
          </a:p>
        </p:txBody>
      </p:sp>
      <p:pic>
        <p:nvPicPr>
          <p:cNvPr id="4" name="Image 3" descr="Capture d’écran 2018-11-11 à 14.5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25" y="131384"/>
            <a:ext cx="1294556" cy="157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6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359" y="195250"/>
            <a:ext cx="7772400" cy="914400"/>
          </a:xfrm>
        </p:spPr>
        <p:txBody>
          <a:bodyPr/>
          <a:lstStyle/>
          <a:p>
            <a:r>
              <a:rPr lang="fr-FR" sz="3600" dirty="0"/>
              <a:t>Apparition et </a:t>
            </a:r>
            <a:r>
              <a:rPr lang="fr-FR" sz="3600" dirty="0" err="1"/>
              <a:t>dev</a:t>
            </a:r>
            <a:r>
              <a:rPr lang="fr-FR" sz="3600" dirty="0"/>
              <a:t> de techniques alternatives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2080" y="1554427"/>
            <a:ext cx="7772400" cy="4572000"/>
          </a:xfrm>
        </p:spPr>
        <p:txBody>
          <a:bodyPr/>
          <a:lstStyle/>
          <a:p>
            <a:r>
              <a:rPr lang="fr-FR" dirty="0"/>
              <a:t>Moins agressives</a:t>
            </a:r>
          </a:p>
          <a:p>
            <a:r>
              <a:rPr lang="fr-FR" dirty="0"/>
              <a:t>Efficaces </a:t>
            </a:r>
          </a:p>
          <a:p>
            <a:r>
              <a:rPr lang="fr-FR" dirty="0"/>
              <a:t>S’adressant aux </a:t>
            </a:r>
            <a:r>
              <a:rPr lang="fr-FR" dirty="0" err="1"/>
              <a:t>imc</a:t>
            </a:r>
            <a:r>
              <a:rPr lang="fr-FR" dirty="0"/>
              <a:t> 27-35 (25% de la population) pour </a:t>
            </a:r>
            <a:r>
              <a:rPr lang="fr-FR" u="sng" dirty="0"/>
              <a:t>traiter avant la chirurgie</a:t>
            </a:r>
          </a:p>
          <a:p>
            <a:r>
              <a:rPr lang="fr-FR" dirty="0"/>
              <a:t>2 options :</a:t>
            </a:r>
          </a:p>
        </p:txBody>
      </p:sp>
      <p:pic>
        <p:nvPicPr>
          <p:cNvPr id="4" name="Image 3" descr="ball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9" y="4642559"/>
            <a:ext cx="7742222" cy="1631056"/>
          </a:xfrm>
          <a:prstGeom prst="rect">
            <a:avLst/>
          </a:prstGeom>
        </p:spPr>
      </p:pic>
      <p:pic>
        <p:nvPicPr>
          <p:cNvPr id="5" name="Image 4" descr="endoslee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53" y="4521818"/>
            <a:ext cx="5828485" cy="2255437"/>
          </a:xfrm>
          <a:prstGeom prst="rect">
            <a:avLst/>
          </a:prstGeom>
        </p:spPr>
      </p:pic>
      <p:pic>
        <p:nvPicPr>
          <p:cNvPr id="6" name="Image 5" descr="Capture d’écran 2018-11-01 à 17.13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68" y="1065566"/>
            <a:ext cx="4846170" cy="1293550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772080" y="4979634"/>
            <a:ext cx="1906053" cy="12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3331949" y="4778437"/>
            <a:ext cx="1471087" cy="12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286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Ballon Gastrique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Depuis 1987. </a:t>
            </a:r>
            <a:r>
              <a:rPr lang="fr-FR" dirty="0" err="1"/>
              <a:t>ss</a:t>
            </a:r>
            <a:r>
              <a:rPr lang="fr-FR" dirty="0"/>
              <a:t> AG avec fibroscopie pose et dépose</a:t>
            </a:r>
          </a:p>
          <a:p>
            <a:r>
              <a:rPr lang="fr-FR" dirty="0"/>
              <a:t>Nouvelle génération: 2015 le ballon ELIPSE</a:t>
            </a:r>
          </a:p>
          <a:p>
            <a:pPr lvl="1"/>
            <a:r>
              <a:rPr lang="fr-FR" dirty="0"/>
              <a:t>sans anesthésie</a:t>
            </a:r>
          </a:p>
          <a:p>
            <a:pPr lvl="1"/>
            <a:r>
              <a:rPr lang="fr-FR" dirty="0"/>
              <a:t>sans fibroscopie</a:t>
            </a:r>
          </a:p>
          <a:p>
            <a:pPr lvl="1"/>
            <a:endParaRPr lang="fr-FR" dirty="0"/>
          </a:p>
        </p:txBody>
      </p:sp>
      <p:pic>
        <p:nvPicPr>
          <p:cNvPr id="4" name="Image 3" descr="Macintosh HD:Users:famillesebbag:Desktop:Capture d’écran 2017-08-19 à 11.33.0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00" y="3859776"/>
            <a:ext cx="4227727" cy="2786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531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RAPPORT DE L’IGAS: Janvier 2018 </a:t>
            </a:r>
          </a:p>
        </p:txBody>
      </p:sp>
      <p:pic>
        <p:nvPicPr>
          <p:cNvPr id="4" name="Espace réservé du contenu 3" descr="Capture d’écran 2018-11-01 à 17.02.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 b="53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6610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FC5CF3-901C-463D-B73A-485ED1A4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APM002-02_1 Elipse Animation, French">
            <a:hlinkClick r:id="" action="ppaction://media"/>
            <a:extLst>
              <a:ext uri="{FF2B5EF4-FFF2-40B4-BE49-F238E27FC236}">
                <a16:creationId xmlns:a16="http://schemas.microsoft.com/office/drawing/2014/main" id="{5577F06A-AB30-435F-9D09-9EC31E1C1C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157" y="512763"/>
            <a:ext cx="8327571" cy="5181600"/>
          </a:xfrm>
        </p:spPr>
      </p:pic>
    </p:spTree>
    <p:extLst>
      <p:ext uri="{BB962C8B-B14F-4D97-AF65-F5344CB8AC3E}">
        <p14:creationId xmlns:p14="http://schemas.microsoft.com/office/powerpoint/2010/main" val="251022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 Ballon gastrique au COPAIX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Dans le cadre d’un programme complet de     </a:t>
            </a:r>
            <a:r>
              <a:rPr lang="fr-FR" u="sng" dirty="0"/>
              <a:t>8 mois </a:t>
            </a:r>
            <a:r>
              <a:rPr lang="fr-FR" dirty="0"/>
              <a:t>associant :</a:t>
            </a:r>
          </a:p>
          <a:p>
            <a:endParaRPr lang="fr-FR" dirty="0"/>
          </a:p>
          <a:p>
            <a:pPr lvl="1"/>
            <a:r>
              <a:rPr lang="fr-FR" dirty="0"/>
              <a:t> Préparation nutritionnelle (</a:t>
            </a:r>
            <a:r>
              <a:rPr lang="fr-FR" dirty="0" err="1"/>
              <a:t>diet</a:t>
            </a:r>
            <a:r>
              <a:rPr lang="fr-FR" dirty="0"/>
              <a:t> 2 mois)</a:t>
            </a:r>
          </a:p>
          <a:p>
            <a:pPr lvl="1"/>
            <a:r>
              <a:rPr lang="fr-FR" dirty="0"/>
              <a:t>Evaluation médicale (</a:t>
            </a:r>
            <a:r>
              <a:rPr lang="fr-FR" dirty="0" err="1"/>
              <a:t>chir</a:t>
            </a:r>
            <a:r>
              <a:rPr lang="fr-FR" dirty="0"/>
              <a:t> 2 </a:t>
            </a:r>
            <a:r>
              <a:rPr lang="fr-FR" dirty="0" err="1"/>
              <a:t>consult</a:t>
            </a:r>
            <a:r>
              <a:rPr lang="fr-FR" dirty="0"/>
              <a:t> avec bilan </a:t>
            </a:r>
            <a:r>
              <a:rPr lang="fr-FR" dirty="0" err="1"/>
              <a:t>sg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Mise en place d’une APA</a:t>
            </a:r>
          </a:p>
          <a:p>
            <a:pPr lvl="1"/>
            <a:r>
              <a:rPr lang="fr-FR" dirty="0"/>
              <a:t>Pose du ballon</a:t>
            </a:r>
          </a:p>
          <a:p>
            <a:pPr lvl="1"/>
            <a:r>
              <a:rPr lang="fr-FR" dirty="0"/>
              <a:t>Suivi </a:t>
            </a:r>
            <a:r>
              <a:rPr lang="fr-FR" dirty="0" err="1"/>
              <a:t>nut</a:t>
            </a:r>
            <a:r>
              <a:rPr lang="fr-FR" dirty="0"/>
              <a:t> et </a:t>
            </a:r>
            <a:r>
              <a:rPr lang="fr-FR" dirty="0" err="1"/>
              <a:t>chir</a:t>
            </a:r>
            <a:r>
              <a:rPr lang="fr-FR" dirty="0"/>
              <a:t> 4 mois</a:t>
            </a:r>
          </a:p>
          <a:p>
            <a:pPr lvl="1"/>
            <a:r>
              <a:rPr lang="fr-FR" dirty="0"/>
              <a:t>Suivi </a:t>
            </a:r>
            <a:r>
              <a:rPr lang="fr-FR" dirty="0" err="1"/>
              <a:t>diet</a:t>
            </a:r>
            <a:r>
              <a:rPr lang="fr-FR" dirty="0"/>
              <a:t> 2 à 3 mois supplémentaires</a:t>
            </a:r>
          </a:p>
        </p:txBody>
      </p:sp>
    </p:spTree>
    <p:extLst>
      <p:ext uri="{BB962C8B-B14F-4D97-AF65-F5344CB8AC3E}">
        <p14:creationId xmlns:p14="http://schemas.microsoft.com/office/powerpoint/2010/main" val="387621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Capture d’écran 2018-11-18 à 16.0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1" y="238988"/>
            <a:ext cx="8452657" cy="62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77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resultats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Capture d’écran 2018-11-11 à 16.11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784350"/>
            <a:ext cx="7646639" cy="48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6386" y="966986"/>
            <a:ext cx="7772400" cy="4572000"/>
          </a:xfrm>
        </p:spPr>
        <p:txBody>
          <a:bodyPr/>
          <a:lstStyle/>
          <a:p>
            <a:r>
              <a:rPr lang="fr-FR" sz="3200" b="1" u="sng" dirty="0"/>
              <a:t>Notre série :</a:t>
            </a:r>
          </a:p>
          <a:p>
            <a:endParaRPr lang="fr-FR" sz="1100" dirty="0"/>
          </a:p>
          <a:p>
            <a:r>
              <a:rPr lang="fr-FR" sz="2800" b="1" dirty="0"/>
              <a:t>1/11/2017 </a:t>
            </a:r>
            <a:r>
              <a:rPr lang="mr-IN" sz="2800" b="1" dirty="0"/>
              <a:t>–</a:t>
            </a:r>
            <a:r>
              <a:rPr lang="fr-FR" sz="2800" b="1" dirty="0"/>
              <a:t> 2/11/2018 : 69 patients</a:t>
            </a:r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400" dirty="0"/>
              <a:t>50 pts à + de 4 mois de la pose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 62 F/7H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Age moyen 43,95 ans (18-75)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Poids de départ moyen: 89,36 Kg (129-68)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IMC départ moyen: 32,54kg/m2 (26,2-52,2)</a:t>
            </a:r>
          </a:p>
          <a:p>
            <a:pPr marL="285750" indent="-285750">
              <a:buFontTx/>
              <a:buChar char="-"/>
            </a:pP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Durée moyenne de la procédure :  19,5 minutes (15-25)</a:t>
            </a:r>
          </a:p>
          <a:p>
            <a:endParaRPr lang="fr-FR" sz="1100" dirty="0"/>
          </a:p>
        </p:txBody>
      </p:sp>
      <p:pic>
        <p:nvPicPr>
          <p:cNvPr id="4" name="Image 3" descr="IMG_69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9800" y="581589"/>
            <a:ext cx="3143709" cy="23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56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94705" y="1759581"/>
            <a:ext cx="5144970" cy="175432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fr-FR" dirty="0"/>
              <a:t>Résultats sur la perte de poids :</a:t>
            </a:r>
            <a:endParaRPr lang="en-US" dirty="0"/>
          </a:p>
          <a:p>
            <a:r>
              <a:rPr lang="fr-FR" dirty="0"/>
              <a:t>Pour un IMC départ moyen: 32,54kg/m2 (26,2-52,2)</a:t>
            </a:r>
            <a:r>
              <a:rPr lang="fr-FR" dirty="0">
                <a:cs typeface="Arial"/>
              </a:rPr>
              <a:t> :</a:t>
            </a:r>
            <a:endParaRPr lang="en-US" dirty="0"/>
          </a:p>
          <a:p>
            <a:endParaRPr lang="fr-FR" dirty="0"/>
          </a:p>
          <a:p>
            <a:r>
              <a:rPr lang="fr-FR" dirty="0"/>
              <a:t> 11,10 kg à 4 mois (1,4- 22,2)</a:t>
            </a:r>
            <a:r>
              <a:rPr lang="fr-FR" dirty="0">
                <a:cs typeface="Arial"/>
              </a:rPr>
              <a:t> et 12 kg à 5,5 mois</a:t>
            </a:r>
            <a:endParaRPr lang="en-US" dirty="0">
              <a:cs typeface="Arial"/>
            </a:endParaRPr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4217369451"/>
              </p:ext>
            </p:extLst>
          </p:nvPr>
        </p:nvGraphicFramePr>
        <p:xfrm>
          <a:off x="5416487" y="2156701"/>
          <a:ext cx="3429000" cy="324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976961565"/>
              </p:ext>
            </p:extLst>
          </p:nvPr>
        </p:nvGraphicFramePr>
        <p:xfrm>
          <a:off x="1207168" y="4032357"/>
          <a:ext cx="3429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384E9CE2-2C4D-446A-91A8-69D4566B49C8}"/>
              </a:ext>
            </a:extLst>
          </p:cNvPr>
          <p:cNvSpPr txBox="1">
            <a:spLocks/>
          </p:cNvSpPr>
          <p:nvPr/>
        </p:nvSpPr>
        <p:spPr>
          <a:xfrm>
            <a:off x="558873" y="232820"/>
            <a:ext cx="81545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/>
              <a:t>EXPERIENCE DU COPAIX </a:t>
            </a:r>
            <a:br>
              <a:rPr lang="fr-FR" b="1" dirty="0"/>
            </a:br>
            <a:r>
              <a:rPr lang="fr-FR" sz="2000" b="1" dirty="0">
                <a:ea typeface="Calibri" panose="020F0502020204030204" pitchFamily="34" charset="0"/>
                <a:cs typeface="Arial" panose="020B0604020202020204" pitchFamily="34" charset="0"/>
              </a:rPr>
              <a:t>Les résultats (69 ballons posés en 1 an)</a:t>
            </a:r>
            <a:endParaRPr lang="fr-FR" sz="2000" b="1" dirty="0"/>
          </a:p>
        </p:txBody>
      </p:sp>
      <p:pic>
        <p:nvPicPr>
          <p:cNvPr id="10" name="Image 9" descr="Capture d’écran 2018-10-28 à 14.55.05.png">
            <a:extLst>
              <a:ext uri="{FF2B5EF4-FFF2-40B4-BE49-F238E27FC236}">
                <a16:creationId xmlns:a16="http://schemas.microsoft.com/office/drawing/2014/main" id="{5A33A395-E89F-48A6-9C3D-AD444D765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31" y="5859873"/>
            <a:ext cx="2159613" cy="691616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ED72C53-F5A4-42CB-BF29-3D8A02491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096445"/>
              </p:ext>
            </p:extLst>
          </p:nvPr>
        </p:nvGraphicFramePr>
        <p:xfrm>
          <a:off x="539822" y="3165130"/>
          <a:ext cx="4876665" cy="565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55748836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470939774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914650373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649930097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025868584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336120820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36633087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009334210"/>
                    </a:ext>
                  </a:extLst>
                </a:gridCol>
                <a:gridCol w="431665">
                  <a:extLst>
                    <a:ext uri="{9D8B030D-6E8A-4147-A177-3AD203B41FA5}">
                      <a16:colId xmlns:a16="http://schemas.microsoft.com/office/drawing/2014/main" val="3402408349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50" u="none" strike="noStrike">
                          <a:effectLst/>
                        </a:rPr>
                        <a:t>n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50" u="none" strike="noStrike">
                          <a:effectLst/>
                        </a:rPr>
                        <a:t>Mean Weight Loss (kg)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50" u="none" strike="noStrike">
                          <a:effectLst/>
                        </a:rPr>
                        <a:t>Stdev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50" u="none" strike="noStrike">
                          <a:effectLst/>
                        </a:rPr>
                        <a:t>%TBL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50" u="none" strike="noStrike" dirty="0" err="1">
                          <a:effectLst/>
                        </a:rPr>
                        <a:t>Stdev</a:t>
                      </a:r>
                      <a:endParaRPr lang="fr-FR" sz="8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50" u="none" strike="noStrike" dirty="0">
                          <a:effectLst/>
                        </a:rPr>
                        <a:t>%EWL</a:t>
                      </a:r>
                      <a:endParaRPr lang="fr-FR" sz="8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50" u="none" strike="noStrike">
                          <a:effectLst/>
                        </a:rPr>
                        <a:t>Stdev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50" u="none" strike="noStrike">
                          <a:effectLst/>
                        </a:rPr>
                        <a:t>BMI Loss (kg/m2)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50" u="none" strike="noStrike">
                          <a:effectLst/>
                        </a:rPr>
                        <a:t>Stdev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339113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ctr" fontAlgn="b"/>
                      <a:r>
                        <a:rPr lang="fr-FR" sz="850" u="none" strike="noStrike">
                          <a:effectLst/>
                        </a:rPr>
                        <a:t>31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50" u="none" strike="noStrike">
                          <a:effectLst/>
                        </a:rPr>
                        <a:t>-11,1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50" u="none" strike="noStrike">
                          <a:effectLst/>
                        </a:rPr>
                        <a:t>5,3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50" u="none" strike="noStrike">
                          <a:effectLst/>
                        </a:rPr>
                        <a:t>-12,3%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50" u="none" strike="noStrike">
                          <a:effectLst/>
                        </a:rPr>
                        <a:t>5,1%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50" u="none" strike="noStrike">
                          <a:effectLst/>
                        </a:rPr>
                        <a:t>61,9%</a:t>
                      </a:r>
                      <a:endParaRPr lang="fr-FR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50" u="none" strike="noStrike" dirty="0">
                          <a:effectLst/>
                        </a:rPr>
                        <a:t>31,4%</a:t>
                      </a:r>
                      <a:endParaRPr lang="fr-FR" sz="8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50" u="none" strike="noStrike" dirty="0">
                          <a:effectLst/>
                        </a:rPr>
                        <a:t>-4,07</a:t>
                      </a:r>
                      <a:endParaRPr lang="fr-FR" sz="8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50" u="none" strike="noStrike" dirty="0">
                          <a:effectLst/>
                        </a:rPr>
                        <a:t>1,93</a:t>
                      </a:r>
                      <a:endParaRPr lang="fr-FR" sz="8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71858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628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47993"/>
            <a:ext cx="7772400" cy="914400"/>
          </a:xfrm>
        </p:spPr>
        <p:txBody>
          <a:bodyPr/>
          <a:lstStyle/>
          <a:p>
            <a:r>
              <a:rPr lang="fr-FR" dirty="0"/>
              <a:t>L’</a:t>
            </a:r>
            <a:r>
              <a:rPr lang="fr-FR" dirty="0" err="1"/>
              <a:t>endosleeve</a:t>
            </a:r>
            <a:r>
              <a:rPr lang="fr-FR" dirty="0"/>
              <a:t> :</a:t>
            </a: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772080" y="1162393"/>
            <a:ext cx="7772400" cy="4572000"/>
          </a:xfrm>
          <a:prstGeom prst="rect">
            <a:avLst/>
          </a:prstGeom>
        </p:spPr>
        <p:txBody>
          <a:bodyPr/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0"/>
              <a:buChar char=""/>
              <a:defRPr sz="3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Char char="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charset="0"/>
              <a:buChar char="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 3" charset="0"/>
              <a:buChar char="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 2" charset="0"/>
              <a:buChar char="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Plicature  endoscopique de l’estomac</a:t>
            </a:r>
          </a:p>
          <a:p>
            <a:r>
              <a:rPr lang="fr-FR" sz="2400" dirty="0" err="1"/>
              <a:t>Dévelopée</a:t>
            </a:r>
            <a:r>
              <a:rPr lang="fr-FR" sz="2400" dirty="0"/>
              <a:t> depuis 2012 pas </a:t>
            </a:r>
            <a:r>
              <a:rPr lang="fr-FR" sz="2400" dirty="0" err="1"/>
              <a:t>pls</a:t>
            </a:r>
            <a:r>
              <a:rPr lang="fr-FR" sz="2400" dirty="0"/>
              <a:t> équipes (Espagne, Brésil, Strasbourg)</a:t>
            </a:r>
          </a:p>
        </p:txBody>
      </p:sp>
      <p:pic>
        <p:nvPicPr>
          <p:cNvPr id="4" name="Image 3" descr="Capture d’écran 2018-11-01 à 17.23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0" y="2589086"/>
            <a:ext cx="7354020" cy="1204167"/>
          </a:xfrm>
          <a:prstGeom prst="rect">
            <a:avLst/>
          </a:prstGeom>
        </p:spPr>
      </p:pic>
      <p:pic>
        <p:nvPicPr>
          <p:cNvPr id="6" name="Image 5" descr="Capture d’écran 2018-11-11 à 16.31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80" y="3966545"/>
            <a:ext cx="8064636" cy="25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55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943600"/>
            <a:ext cx="7772400" cy="914400"/>
          </a:xfrm>
        </p:spPr>
        <p:txBody>
          <a:bodyPr/>
          <a:lstStyle/>
          <a:p>
            <a:r>
              <a:rPr lang="fr-FR" dirty="0"/>
              <a:t>L‘</a:t>
            </a:r>
            <a:r>
              <a:rPr lang="fr-FR" dirty="0" err="1"/>
              <a:t>Endosleeve</a:t>
            </a:r>
            <a:endParaRPr lang="fr-FR" dirty="0"/>
          </a:p>
        </p:txBody>
      </p:sp>
      <p:pic>
        <p:nvPicPr>
          <p:cNvPr id="3" name="video overstitc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247" y="766120"/>
            <a:ext cx="8505119" cy="478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0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Indications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5480" y="2176937"/>
            <a:ext cx="77462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3200" dirty="0"/>
              <a:t>IMC 30-35 avec comorbidités</a:t>
            </a:r>
          </a:p>
          <a:p>
            <a:pPr marL="285750" indent="-285750">
              <a:buFontTx/>
              <a:buChar char="-"/>
            </a:pPr>
            <a:endParaRPr lang="fr-FR" sz="3200" dirty="0"/>
          </a:p>
          <a:p>
            <a:pPr marL="285750" indent="-285750">
              <a:buFontTx/>
              <a:buChar char="-"/>
            </a:pPr>
            <a:r>
              <a:rPr lang="fr-FR" sz="3200" dirty="0"/>
              <a:t>IMC &gt;35 avec comorbidités</a:t>
            </a:r>
          </a:p>
          <a:p>
            <a:pPr marL="285750" indent="-285750">
              <a:buFontTx/>
              <a:buChar char="-"/>
            </a:pPr>
            <a:endParaRPr lang="fr-FR" sz="3200" dirty="0"/>
          </a:p>
          <a:p>
            <a:pPr marL="285750" indent="-285750">
              <a:buFontTx/>
              <a:buChar char="-"/>
            </a:pPr>
            <a:r>
              <a:rPr lang="fr-FR" sz="3200" dirty="0"/>
              <a:t>IMC &gt; 35 ou 40 avec CI </a:t>
            </a:r>
            <a:r>
              <a:rPr lang="fr-FR" sz="3200" dirty="0" err="1"/>
              <a:t>chir</a:t>
            </a:r>
            <a:r>
              <a:rPr lang="fr-FR" sz="3200" dirty="0"/>
              <a:t> (</a:t>
            </a:r>
            <a:r>
              <a:rPr lang="fr-FR" sz="3200" dirty="0" err="1"/>
              <a:t>multiopérés</a:t>
            </a:r>
            <a:r>
              <a:rPr lang="fr-FR" sz="3200" dirty="0"/>
              <a:t>, âge , ...)</a:t>
            </a:r>
          </a:p>
        </p:txBody>
      </p:sp>
    </p:spTree>
    <p:extLst>
      <p:ext uri="{BB962C8B-B14F-4D97-AF65-F5344CB8AC3E}">
        <p14:creationId xmlns:p14="http://schemas.microsoft.com/office/powerpoint/2010/main" val="583499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531233" y="1532529"/>
            <a:ext cx="7772400" cy="4572000"/>
          </a:xfrm>
          <a:prstGeom prst="rect">
            <a:avLst/>
          </a:prstGeom>
        </p:spPr>
        <p:txBody>
          <a:bodyPr/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0"/>
              <a:buChar char=""/>
              <a:defRPr sz="3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Char char="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charset="0"/>
              <a:buChar char="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 3" charset="0"/>
              <a:buChar char="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 2" charset="0"/>
              <a:buChar char="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Satiété persistante</a:t>
            </a:r>
          </a:p>
          <a:p>
            <a:r>
              <a:rPr lang="fr-FR" dirty="0"/>
              <a:t>Stable à 18 mois</a:t>
            </a:r>
          </a:p>
          <a:p>
            <a:r>
              <a:rPr lang="fr-FR" dirty="0"/>
              <a:t>-7 points  IMC</a:t>
            </a:r>
          </a:p>
          <a:p>
            <a:r>
              <a:rPr lang="fr-FR" dirty="0"/>
              <a:t>Associé  à un programme comportemental (comme le ballon gastrique)</a:t>
            </a:r>
          </a:p>
          <a:p>
            <a:endParaRPr lang="fr-FR" dirty="0"/>
          </a:p>
          <a:p>
            <a:pPr marL="68263" indent="0">
              <a:buNone/>
            </a:pPr>
            <a:endParaRPr lang="fr-FR" dirty="0"/>
          </a:p>
        </p:txBody>
      </p:sp>
      <p:pic>
        <p:nvPicPr>
          <p:cNvPr id="4" name="Image 3" descr="Capture d’écran 2018-11-11 à 16.39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03" y="120436"/>
            <a:ext cx="2267578" cy="2967101"/>
          </a:xfrm>
          <a:prstGeom prst="rect">
            <a:avLst/>
          </a:prstGeom>
        </p:spPr>
      </p:pic>
      <p:pic>
        <p:nvPicPr>
          <p:cNvPr id="5" name="Image 4" descr="Capture d’écran 2018-11-11 à 16.38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5" y="4486955"/>
            <a:ext cx="7955475" cy="20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00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1291818" y="492692"/>
            <a:ext cx="6650543" cy="1741136"/>
          </a:xfrm>
        </p:spPr>
        <p:txBody>
          <a:bodyPr/>
          <a:lstStyle/>
          <a:p>
            <a:r>
              <a:rPr lang="fr-FR" sz="2400" dirty="0"/>
              <a:t>Dépenses de maladie pour la </a:t>
            </a:r>
            <a:r>
              <a:rPr lang="fr-FR" sz="2400" dirty="0" err="1"/>
              <a:t>chir</a:t>
            </a:r>
            <a:r>
              <a:rPr lang="fr-FR" sz="2400" dirty="0"/>
              <a:t> </a:t>
            </a:r>
            <a:r>
              <a:rPr lang="fr-FR" sz="2400" dirty="0" err="1"/>
              <a:t>bariatrique</a:t>
            </a:r>
            <a:r>
              <a:rPr lang="fr-FR" sz="2400" dirty="0"/>
              <a:t> : 250 M euros =</a:t>
            </a:r>
            <a:r>
              <a:rPr lang="fr-FR" sz="3600" dirty="0">
                <a:solidFill>
                  <a:srgbClr val="FFFF00"/>
                </a:solidFill>
              </a:rPr>
              <a:t>0,18%</a:t>
            </a:r>
            <a:r>
              <a:rPr lang="fr-FR" sz="2400" dirty="0"/>
              <a:t> des </a:t>
            </a:r>
            <a:r>
              <a:rPr lang="fr-FR" sz="2400" dirty="0" err="1"/>
              <a:t>depenses</a:t>
            </a:r>
            <a:r>
              <a:rPr lang="fr-FR" sz="2400" dirty="0"/>
              <a:t> de l’AM</a:t>
            </a:r>
          </a:p>
        </p:txBody>
      </p:sp>
      <p:pic>
        <p:nvPicPr>
          <p:cNvPr id="9" name="Image 8" descr="Capture d’écran 2018-11-11 à 11.35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91" y="1775068"/>
            <a:ext cx="6576373" cy="4885855"/>
          </a:xfrm>
          <a:prstGeom prst="rect">
            <a:avLst/>
          </a:prstGeom>
        </p:spPr>
      </p:pic>
      <p:pic>
        <p:nvPicPr>
          <p:cNvPr id="10" name="Image 9" descr="Capture d’écran 2018-11-11 à 14.5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81" y="0"/>
            <a:ext cx="836119" cy="101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87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724" y="252905"/>
            <a:ext cx="7772400" cy="914400"/>
          </a:xfrm>
        </p:spPr>
        <p:txBody>
          <a:bodyPr/>
          <a:lstStyle/>
          <a:p>
            <a:r>
              <a:rPr lang="fr-FR" dirty="0"/>
              <a:t>L’</a:t>
            </a:r>
            <a:r>
              <a:rPr lang="fr-FR" dirty="0" err="1"/>
              <a:t>Endosleeve</a:t>
            </a:r>
            <a:r>
              <a:rPr lang="fr-FR" dirty="0"/>
              <a:t> au COPAIX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29724" y="1167305"/>
            <a:ext cx="6622551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</a:t>
            </a:r>
            <a:r>
              <a:rPr lang="fr-FR" sz="2800" dirty="0"/>
              <a:t>En cours d’évaluation</a:t>
            </a:r>
          </a:p>
          <a:p>
            <a:endParaRPr lang="fr-FR" sz="2800" dirty="0"/>
          </a:p>
          <a:p>
            <a:r>
              <a:rPr lang="fr-FR" sz="2800" dirty="0"/>
              <a:t>-Sera réalisée avec un partenariat </a:t>
            </a:r>
          </a:p>
          <a:p>
            <a:r>
              <a:rPr lang="fr-FR" sz="2800" dirty="0"/>
              <a:t> avec l’équipe d’endoscopie (Dr </a:t>
            </a:r>
            <a:r>
              <a:rPr lang="fr-FR" sz="2800" dirty="0" err="1"/>
              <a:t>Cougard</a:t>
            </a:r>
            <a:r>
              <a:rPr lang="fr-FR" sz="2800" dirty="0"/>
              <a:t>)</a:t>
            </a:r>
          </a:p>
          <a:p>
            <a:endParaRPr lang="fr-FR" sz="2800" dirty="0"/>
          </a:p>
          <a:p>
            <a:r>
              <a:rPr lang="fr-FR" sz="2800" dirty="0"/>
              <a:t>-Basée sur le PHRC du CHU de Strasbourg</a:t>
            </a:r>
          </a:p>
          <a:p>
            <a:endParaRPr lang="fr-FR" sz="2800" dirty="0"/>
          </a:p>
          <a:p>
            <a:r>
              <a:rPr lang="fr-FR" sz="2800" dirty="0"/>
              <a:t>-Formation acquise par l’équipe chirurgicale</a:t>
            </a:r>
          </a:p>
          <a:p>
            <a:endParaRPr lang="fr-FR" sz="2800" dirty="0"/>
          </a:p>
          <a:p>
            <a:r>
              <a:rPr lang="fr-FR" sz="2800" dirty="0"/>
              <a:t>-Trainings ex vivo et in vivo en cours</a:t>
            </a:r>
          </a:p>
          <a:p>
            <a:endParaRPr lang="fr-FR" sz="2800" dirty="0"/>
          </a:p>
          <a:p>
            <a:r>
              <a:rPr lang="fr-FR" sz="2800" dirty="0"/>
              <a:t>-Début d’activité : 1</a:t>
            </a:r>
            <a:r>
              <a:rPr lang="fr-FR" sz="2800" baseline="30000" dirty="0"/>
              <a:t>er</a:t>
            </a:r>
            <a:r>
              <a:rPr lang="fr-FR" sz="2800" dirty="0"/>
              <a:t> trimestre 2019</a:t>
            </a:r>
          </a:p>
        </p:txBody>
      </p:sp>
    </p:spTree>
    <p:extLst>
      <p:ext uri="{BB962C8B-B14F-4D97-AF65-F5344CB8AC3E}">
        <p14:creationId xmlns:p14="http://schemas.microsoft.com/office/powerpoint/2010/main" val="3751965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du Surpoids et de l’Obésité au COPAIX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49123" y="2371307"/>
            <a:ext cx="76097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800" dirty="0"/>
              <a:t>Ne pas se limiter à la chirurgie de l’obésité</a:t>
            </a:r>
          </a:p>
          <a:p>
            <a:pPr marL="285750" indent="-285750">
              <a:buFontTx/>
              <a:buChar char="-"/>
            </a:pPr>
            <a:endParaRPr lang="fr-FR" sz="2800" dirty="0"/>
          </a:p>
          <a:p>
            <a:pPr marL="285750" indent="-285750">
              <a:buFontTx/>
              <a:buChar char="-"/>
            </a:pPr>
            <a:r>
              <a:rPr lang="fr-FR" sz="2800" dirty="0"/>
              <a:t>Proposer une prise en charge adaptée au patient  </a:t>
            </a:r>
          </a:p>
          <a:p>
            <a:r>
              <a:rPr lang="fr-FR" sz="2800" dirty="0"/>
              <a:t>   de la nutrition aux Techniques </a:t>
            </a:r>
            <a:r>
              <a:rPr lang="fr-FR" sz="2800" dirty="0" err="1"/>
              <a:t>malabsorptives</a:t>
            </a:r>
            <a:r>
              <a:rPr lang="fr-FR" sz="2800" dirty="0"/>
              <a:t> </a:t>
            </a:r>
          </a:p>
          <a:p>
            <a:r>
              <a:rPr lang="fr-FR" sz="2800" dirty="0"/>
              <a:t>   en passant par le ballon et l’</a:t>
            </a:r>
            <a:r>
              <a:rPr lang="fr-FR" sz="2800" dirty="0" err="1"/>
              <a:t>endosleeve</a:t>
            </a:r>
            <a:endParaRPr lang="fr-FR" sz="2800" dirty="0"/>
          </a:p>
        </p:txBody>
      </p:sp>
      <p:pic>
        <p:nvPicPr>
          <p:cNvPr id="4" name="Image 3" descr="Capture d’écran 2018-11-18 à 16.25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76" y="5649669"/>
            <a:ext cx="1388317" cy="936213"/>
          </a:xfrm>
          <a:prstGeom prst="rect">
            <a:avLst/>
          </a:prstGeom>
        </p:spPr>
      </p:pic>
      <p:pic>
        <p:nvPicPr>
          <p:cNvPr id="5" name="Image 4" descr="Capture d’écran 2018-11-18 à 16.26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13" y="5364139"/>
            <a:ext cx="1386584" cy="1221744"/>
          </a:xfrm>
          <a:prstGeom prst="rect">
            <a:avLst/>
          </a:prstGeom>
        </p:spPr>
      </p:pic>
      <p:pic>
        <p:nvPicPr>
          <p:cNvPr id="6" name="Image 5" descr="Capture d’écran 2018-11-18 à 16.25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046" y="4846277"/>
            <a:ext cx="1219522" cy="1921017"/>
          </a:xfrm>
          <a:prstGeom prst="rect">
            <a:avLst/>
          </a:prstGeom>
        </p:spPr>
      </p:pic>
      <p:pic>
        <p:nvPicPr>
          <p:cNvPr id="7" name="Picture 6" descr="anneauajust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63" y="5274414"/>
            <a:ext cx="1441615" cy="131146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78" y="5035970"/>
            <a:ext cx="1184326" cy="173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by pass0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004" y="4984171"/>
            <a:ext cx="1129170" cy="166702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881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197693"/>
            <a:ext cx="7283452" cy="1185539"/>
          </a:xfrm>
        </p:spPr>
        <p:txBody>
          <a:bodyPr/>
          <a:lstStyle/>
          <a:p>
            <a:r>
              <a:rPr lang="fr-FR" sz="2800" dirty="0" err="1"/>
              <a:t>Hopital</a:t>
            </a:r>
            <a:r>
              <a:rPr lang="fr-FR" sz="2800" dirty="0"/>
              <a:t> Privé de Provence : juin 2019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3" name="Image 2" descr="IMG_62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0" y="1008990"/>
            <a:ext cx="7496884" cy="562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07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17631" y="474979"/>
            <a:ext cx="8509094" cy="4572000"/>
          </a:xfrm>
        </p:spPr>
        <p:txBody>
          <a:bodyPr/>
          <a:lstStyle/>
          <a:p>
            <a:r>
              <a:rPr lang="fr-FR" sz="2000" dirty="0" err="1"/>
              <a:t>Obéses</a:t>
            </a:r>
            <a:r>
              <a:rPr lang="fr-FR" sz="2000" dirty="0"/>
              <a:t> =   17% de la population et    22% des dépenses de santé</a:t>
            </a:r>
          </a:p>
        </p:txBody>
      </p:sp>
      <p:pic>
        <p:nvPicPr>
          <p:cNvPr id="6" name="Image 5" descr="Capture d’écran 2018-10-31 à 10.49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9" y="1262964"/>
            <a:ext cx="7146441" cy="5323299"/>
          </a:xfrm>
          <a:prstGeom prst="rect">
            <a:avLst/>
          </a:prstGeom>
        </p:spPr>
      </p:pic>
      <p:pic>
        <p:nvPicPr>
          <p:cNvPr id="7" name="Image 6" descr="Capture d’écran 2018-11-11 à 14.5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96" y="0"/>
            <a:ext cx="1075604" cy="13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9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68656" y="728433"/>
            <a:ext cx="7772400" cy="4572000"/>
          </a:xfrm>
        </p:spPr>
        <p:txBody>
          <a:bodyPr/>
          <a:lstStyle/>
          <a:p>
            <a:r>
              <a:rPr lang="fr-FR" dirty="0"/>
              <a:t>1ere cause évitable de mortalité par cancer</a:t>
            </a:r>
          </a:p>
          <a:p>
            <a:r>
              <a:rPr lang="fr-FR" dirty="0"/>
              <a:t>30% des obeses en ALD (15% dans le pop </a:t>
            </a:r>
            <a:r>
              <a:rPr lang="fr-FR" dirty="0" err="1"/>
              <a:t>gen</a:t>
            </a:r>
            <a:r>
              <a:rPr lang="fr-FR" dirty="0"/>
              <a:t>)</a:t>
            </a:r>
          </a:p>
        </p:txBody>
      </p:sp>
      <p:pic>
        <p:nvPicPr>
          <p:cNvPr id="6" name="Image 5" descr="Capture d’écran 2018-10-31 à 10.52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26" y="2163898"/>
            <a:ext cx="5835832" cy="4293222"/>
          </a:xfrm>
          <a:prstGeom prst="rect">
            <a:avLst/>
          </a:prstGeom>
        </p:spPr>
      </p:pic>
      <p:pic>
        <p:nvPicPr>
          <p:cNvPr id="7" name="Image 6" descr="Capture d’écran 2018-11-11 à 14.5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06" y="0"/>
            <a:ext cx="1170394" cy="142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85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3568" y="3168932"/>
            <a:ext cx="8156348" cy="1792289"/>
          </a:xfrm>
        </p:spPr>
        <p:txBody>
          <a:bodyPr/>
          <a:lstStyle/>
          <a:p>
            <a:r>
              <a:rPr lang="fr-FR" sz="2000" dirty="0"/>
              <a:t>Augmentation de la mortalité avec l’IMC (-10 ans si IMC&gt;40)</a:t>
            </a:r>
          </a:p>
          <a:p>
            <a:r>
              <a:rPr lang="fr-FR" sz="2000" dirty="0"/>
              <a:t>13% des dc en Europe liés à l’obésité</a:t>
            </a:r>
          </a:p>
          <a:p>
            <a:r>
              <a:rPr lang="fr-FR" sz="2000" dirty="0"/>
              <a:t>Stabilisation de la prévalence à 17% de la population adulte</a:t>
            </a:r>
          </a:p>
        </p:txBody>
      </p:sp>
      <p:pic>
        <p:nvPicPr>
          <p:cNvPr id="4" name="Image 3" descr="Capture d’écran 2018-10-31 à 11.08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64648"/>
            <a:ext cx="8712200" cy="2641600"/>
          </a:xfrm>
          <a:prstGeom prst="rect">
            <a:avLst/>
          </a:prstGeom>
        </p:spPr>
      </p:pic>
      <p:pic>
        <p:nvPicPr>
          <p:cNvPr id="6" name="Image 5" descr="Capture d’écran 2016-11-06 à 14.09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81" y="4430104"/>
            <a:ext cx="3252231" cy="2277216"/>
          </a:xfrm>
          <a:prstGeom prst="rect">
            <a:avLst/>
          </a:prstGeom>
        </p:spPr>
      </p:pic>
      <p:pic>
        <p:nvPicPr>
          <p:cNvPr id="7" name="Image 6" descr="Capture d’écran 2016-11-06 à 14.08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30" y="4430104"/>
            <a:ext cx="4869366" cy="22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91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Qui pour dépister et prendre en charge les patients avant la prise de poids massive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Le </a:t>
            </a:r>
            <a:r>
              <a:rPr lang="fr-FR" sz="2400" dirty="0" err="1"/>
              <a:t>Medecin</a:t>
            </a:r>
            <a:r>
              <a:rPr lang="fr-FR" sz="2400" dirty="0"/>
              <a:t> Traitant</a:t>
            </a:r>
          </a:p>
          <a:p>
            <a:pPr marL="68263" indent="0">
              <a:buNone/>
            </a:pPr>
            <a:r>
              <a:rPr lang="fr-FR" sz="2400" dirty="0"/>
              <a:t>Mais , peu formé pour le dépistage et le suivi</a:t>
            </a:r>
          </a:p>
          <a:p>
            <a:pPr marL="68263" indent="0">
              <a:buNone/>
            </a:pPr>
            <a:endParaRPr lang="fr-FR" sz="2400" dirty="0"/>
          </a:p>
          <a:p>
            <a:pPr marL="68263" indent="0">
              <a:buNone/>
            </a:pPr>
            <a:r>
              <a:rPr lang="fr-FR" sz="2400" dirty="0"/>
              <a:t>- Pb des </a:t>
            </a:r>
            <a:r>
              <a:rPr lang="fr-FR" sz="2400" dirty="0" err="1"/>
              <a:t>diets</a:t>
            </a:r>
            <a:r>
              <a:rPr lang="fr-FR" sz="2400" dirty="0"/>
              <a:t> et psychologues non remboursées.</a:t>
            </a:r>
          </a:p>
        </p:txBody>
      </p:sp>
      <p:pic>
        <p:nvPicPr>
          <p:cNvPr id="4" name="Image 3" descr="Capture d’écran 2018-10-31 à 11.14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5" y="4332705"/>
            <a:ext cx="8769128" cy="2023645"/>
          </a:xfrm>
          <a:prstGeom prst="rect">
            <a:avLst/>
          </a:prstGeom>
        </p:spPr>
      </p:pic>
      <p:pic>
        <p:nvPicPr>
          <p:cNvPr id="5" name="Image 4" descr="Capture d’écran 2018-11-11 à 14.5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97" y="236761"/>
            <a:ext cx="1082966" cy="131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88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5340" y="199902"/>
            <a:ext cx="7772400" cy="914400"/>
          </a:xfrm>
        </p:spPr>
        <p:txBody>
          <a:bodyPr/>
          <a:lstStyle/>
          <a:p>
            <a:r>
              <a:rPr lang="fr-FR" dirty="0"/>
              <a:t>La chirurgie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00" y="4399143"/>
            <a:ext cx="7772400" cy="2843253"/>
          </a:xfrm>
        </p:spPr>
        <p:txBody>
          <a:bodyPr/>
          <a:lstStyle/>
          <a:p>
            <a:r>
              <a:rPr lang="fr-FR" dirty="0"/>
              <a:t>25% des établissements pratiquent 1 seule technique</a:t>
            </a:r>
          </a:p>
          <a:p>
            <a:r>
              <a:rPr lang="fr-FR" dirty="0"/>
              <a:t>46% 2 techniques</a:t>
            </a:r>
          </a:p>
          <a:p>
            <a:r>
              <a:rPr lang="fr-FR" dirty="0"/>
              <a:t>29% les 3 techniques</a:t>
            </a:r>
          </a:p>
        </p:txBody>
      </p:sp>
      <p:pic>
        <p:nvPicPr>
          <p:cNvPr id="4" name="Picture 6" descr="anneauajus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27163"/>
            <a:ext cx="2228588" cy="202739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99" y="1197552"/>
            <a:ext cx="1856785" cy="271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y pass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18" y="1334864"/>
            <a:ext cx="1643062" cy="24257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302250" y="3911920"/>
            <a:ext cx="108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ANNEAU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21997" y="4010258"/>
            <a:ext cx="95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SLEEVE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63269" y="3911920"/>
            <a:ext cx="10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BY PASS</a:t>
            </a:r>
          </a:p>
        </p:txBody>
      </p:sp>
      <p:pic>
        <p:nvPicPr>
          <p:cNvPr id="10" name="Image 9" descr="Capture d’écran 2018-11-11 à 14.53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238" y="199902"/>
            <a:ext cx="820402" cy="9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1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8-10-31 à 11.53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4" y="221893"/>
            <a:ext cx="8002956" cy="2923716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813813" y="1960398"/>
            <a:ext cx="7772400" cy="4572000"/>
          </a:xfrm>
        </p:spPr>
        <p:txBody>
          <a:bodyPr/>
          <a:lstStyle/>
          <a:p>
            <a:pPr marL="68263" indent="0">
              <a:buNone/>
            </a:pPr>
            <a:endParaRPr lang="fr-FR" dirty="0"/>
          </a:p>
        </p:txBody>
      </p:sp>
      <p:pic>
        <p:nvPicPr>
          <p:cNvPr id="9" name="Espace réservé du contenu 11" descr="Capture d’écran 2016-11-06 à 13.42.51.pn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r="1704"/>
          <a:stretch>
            <a:fillRect/>
          </a:stretch>
        </p:blipFill>
        <p:spPr bwMode="auto">
          <a:xfrm>
            <a:off x="2712124" y="3333413"/>
            <a:ext cx="3409624" cy="342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3" name="Ellipse 2"/>
          <p:cNvSpPr/>
          <p:nvPr/>
        </p:nvSpPr>
        <p:spPr>
          <a:xfrm>
            <a:off x="6513018" y="1131735"/>
            <a:ext cx="427495" cy="110658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9269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̀me par défau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par défaut.thmx</Template>
  <TotalTime>774</TotalTime>
  <Words>762</Words>
  <Application>Microsoft Office PowerPoint</Application>
  <PresentationFormat>Affichage à l'écran (4:3)</PresentationFormat>
  <Paragraphs>141</Paragraphs>
  <Slides>32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ＭＳ Ｐゴシック</vt:lpstr>
      <vt:lpstr>Arial</vt:lpstr>
      <vt:lpstr>Calibri</vt:lpstr>
      <vt:lpstr>Consolas</vt:lpstr>
      <vt:lpstr>Corbel</vt:lpstr>
      <vt:lpstr>Wingdings</vt:lpstr>
      <vt:lpstr>Wingdings 2</vt:lpstr>
      <vt:lpstr>Wingdings 3</vt:lpstr>
      <vt:lpstr>Thème par défaut</vt:lpstr>
      <vt:lpstr>Actualites en chirurgie de l’obesite 2018</vt:lpstr>
      <vt:lpstr>RAPPORT DE L’IGAS: Janvier 2018 </vt:lpstr>
      <vt:lpstr>Présentation PowerPoint</vt:lpstr>
      <vt:lpstr>Présentation PowerPoint</vt:lpstr>
      <vt:lpstr>Présentation PowerPoint</vt:lpstr>
      <vt:lpstr>Présentation PowerPoint</vt:lpstr>
      <vt:lpstr>Qui pour dépister et prendre en charge les patients avant la prise de poids massive ?</vt:lpstr>
      <vt:lpstr>La chirurgie :</vt:lpstr>
      <vt:lpstr>Présentation PowerPoint</vt:lpstr>
      <vt:lpstr>Présentation PowerPoint</vt:lpstr>
      <vt:lpstr>Entre 2010 et 2016 :</vt:lpstr>
      <vt:lpstr>Où se font les opérations ?</vt:lpstr>
      <vt:lpstr>Présentation PowerPoint</vt:lpstr>
      <vt:lpstr>Résultats de la chirurgie sur les comorbidites (CNAM)  Chir Obesité&gt; aux PEC med pour : pdp, esp de vie et comorbidites</vt:lpstr>
      <vt:lpstr>Actualisation  courbes survie  de l’étude SOS à 25 ans</vt:lpstr>
      <vt:lpstr>Vers une chir métabolique ?</vt:lpstr>
      <vt:lpstr>Recommandations IGAS 2018 : </vt:lpstr>
      <vt:lpstr>Apparition et dev de techniques alternatives</vt:lpstr>
      <vt:lpstr>Le Ballon Gastrique</vt:lpstr>
      <vt:lpstr>Présentation PowerPoint</vt:lpstr>
      <vt:lpstr>Le Ballon gastrique au COPAIX</vt:lpstr>
      <vt:lpstr>Présentation PowerPoint</vt:lpstr>
      <vt:lpstr>resultats</vt:lpstr>
      <vt:lpstr>Présentation PowerPoint</vt:lpstr>
      <vt:lpstr>Présentation PowerPoint</vt:lpstr>
      <vt:lpstr>L’endosleeve :</vt:lpstr>
      <vt:lpstr>L‘Endosleeve</vt:lpstr>
      <vt:lpstr>Indications</vt:lpstr>
      <vt:lpstr>Résultats</vt:lpstr>
      <vt:lpstr>L’Endosleeve au COPAIX</vt:lpstr>
      <vt:lpstr>Prise en charge du Surpoids et de l’Obésité au COPAIX</vt:lpstr>
      <vt:lpstr>Hopital Privé de Provence : juin 2019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FAMILLE SEBBAG</dc:creator>
  <cp:lastModifiedBy>nh.sebbag@dbmail.com</cp:lastModifiedBy>
  <cp:revision>70</cp:revision>
  <dcterms:created xsi:type="dcterms:W3CDTF">2016-11-05T11:07:23Z</dcterms:created>
  <dcterms:modified xsi:type="dcterms:W3CDTF">2018-11-22T10:09:23Z</dcterms:modified>
</cp:coreProperties>
</file>