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9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18273-2F3B-8141-B666-F74D77E11B65}" type="datetimeFigureOut">
              <a:rPr lang="fr-FR" smtClean="0"/>
              <a:t>21/11/18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3516-9A43-4047-B619-9277DB93C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72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516-9A43-4047-B619-9277DB93CD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5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40086" y="2861361"/>
            <a:ext cx="370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Lucida Handwriting"/>
                <a:cs typeface="Lucida Handwriting"/>
              </a:rPr>
              <a:t>Bienvenue au 5 ème Colloque COPAIX </a:t>
            </a:r>
          </a:p>
          <a:p>
            <a:pPr algn="ctr"/>
            <a:endParaRPr lang="fr-FR" sz="2400" dirty="0">
              <a:latin typeface="Lucida Handwriting"/>
              <a:cs typeface="Lucida Handwriting"/>
            </a:endParaRPr>
          </a:p>
          <a:p>
            <a:pPr algn="ctr"/>
            <a:endParaRPr lang="fr-FR" sz="2400" dirty="0" smtClean="0">
              <a:latin typeface="Lucida Handwriting"/>
              <a:cs typeface="Lucida Handwriting"/>
            </a:endParaRPr>
          </a:p>
          <a:p>
            <a:pPr algn="ctr"/>
            <a:endParaRPr lang="fr-FR" sz="2400" dirty="0">
              <a:latin typeface="Lucida Handwriting"/>
              <a:cs typeface="Lucida Handwriting"/>
            </a:endParaRPr>
          </a:p>
          <a:p>
            <a:pPr algn="ctr"/>
            <a:r>
              <a:rPr lang="fr-FR" sz="2400" dirty="0" smtClean="0">
                <a:latin typeface="Lucida Handwriting"/>
                <a:cs typeface="Lucida Handwriting"/>
              </a:rPr>
              <a:t>2018</a:t>
            </a:r>
            <a:endParaRPr lang="fr-FR" sz="2400" dirty="0">
              <a:latin typeface="Lucida Handwriting"/>
              <a:cs typeface="Lucida Handwriting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	</a:t>
            </a:r>
          </a:p>
        </p:txBody>
      </p:sp>
      <p:pic>
        <p:nvPicPr>
          <p:cNvPr id="4" name="Image 3" descr="Capture d’écran 2018-11-11 à 10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3" y="390923"/>
            <a:ext cx="4664333" cy="57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925" y="1228165"/>
            <a:ext cx="8308975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Le COPAIX </a:t>
            </a:r>
            <a:r>
              <a:rPr lang="fr-FR" dirty="0">
                <a:solidFill>
                  <a:srgbClr val="FFFF00"/>
                </a:solidFill>
              </a:rPr>
              <a:t/>
            </a:r>
            <a:br>
              <a:rPr lang="fr-FR" dirty="0">
                <a:solidFill>
                  <a:srgbClr val="FFFF00"/>
                </a:solidFill>
              </a:rPr>
            </a:br>
            <a:r>
              <a:rPr lang="fr-FR" dirty="0" smtClean="0">
                <a:solidFill>
                  <a:srgbClr val="FFFF00"/>
                </a:solidFill>
              </a:rPr>
              <a:t>Centre de l’obésité de Provence -Aix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Créé en 2012. </a:t>
            </a:r>
          </a:p>
          <a:p>
            <a:r>
              <a:rPr lang="fr-FR" dirty="0" smtClean="0"/>
              <a:t>Plus de 2500 patients opérés de l’obésité depuis 2002</a:t>
            </a:r>
          </a:p>
          <a:p>
            <a:r>
              <a:rPr lang="fr-FR" dirty="0" smtClean="0"/>
              <a:t>Structure adaptée aux obèses </a:t>
            </a:r>
            <a:r>
              <a:rPr lang="fr-FR" dirty="0"/>
              <a:t>e</a:t>
            </a:r>
            <a:r>
              <a:rPr lang="fr-FR" dirty="0" smtClean="0"/>
              <a:t>t </a:t>
            </a:r>
            <a:r>
              <a:rPr lang="fr-FR" b="1" u="sng" dirty="0" smtClean="0"/>
              <a:t>labellisée « centre d ‘excellence » </a:t>
            </a:r>
            <a:r>
              <a:rPr lang="fr-FR" dirty="0" smtClean="0"/>
              <a:t>depuis 2014 par la SOFFCO et l’HAS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établissement privé des BDR (L’EXPRESS 2018)</a:t>
            </a:r>
          </a:p>
          <a:p>
            <a:r>
              <a:rPr lang="fr-FR" dirty="0" smtClean="0"/>
              <a:t>Unité de lieu pour une prise en charge globale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28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821765"/>
            <a:ext cx="8308975" cy="1143000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COPAIX : sont présents sur place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925" y="2210546"/>
            <a:ext cx="8308975" cy="417755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4 chirurgiens diplômés en chirurgie de l’obésité</a:t>
            </a:r>
          </a:p>
          <a:p>
            <a:r>
              <a:rPr lang="fr-FR" dirty="0" smtClean="0"/>
              <a:t>1 médecin nutritionniste/diabétologue (+2 endocrinologues)</a:t>
            </a:r>
          </a:p>
          <a:p>
            <a:r>
              <a:rPr lang="fr-FR" dirty="0" smtClean="0"/>
              <a:t>2 diététiciennes</a:t>
            </a:r>
          </a:p>
          <a:p>
            <a:r>
              <a:rPr lang="fr-FR" dirty="0"/>
              <a:t>2</a:t>
            </a:r>
            <a:r>
              <a:rPr lang="fr-FR" dirty="0" smtClean="0"/>
              <a:t> psychologues</a:t>
            </a:r>
          </a:p>
          <a:p>
            <a:r>
              <a:rPr lang="fr-FR" dirty="0" smtClean="0"/>
              <a:t>1 lieu unique pour la réalisation des bilans d’évaluation et le suivi des patients</a:t>
            </a:r>
          </a:p>
          <a:p>
            <a:r>
              <a:rPr lang="fr-FR" dirty="0" smtClean="0"/>
              <a:t>Par an : 2000 consultations de chirurgie, 1500 consultations de médecine, 1500 consultations de diététique, 400 consultations de psychologie, 25 RCP,                    2 Workshop nationaux, 350 interventions </a:t>
            </a:r>
            <a:r>
              <a:rPr lang="fr-FR" dirty="0" err="1" smtClean="0"/>
              <a:t>bariatriques</a:t>
            </a:r>
            <a:endParaRPr lang="fr-FR" dirty="0" smtClean="0"/>
          </a:p>
          <a:p>
            <a:r>
              <a:rPr lang="fr-FR" dirty="0" smtClean="0"/>
              <a:t>Séances d’éducations thérapeutiques: groupes de paroles, randonnées pédagogiques, ateliers diététiques</a:t>
            </a:r>
          </a:p>
          <a:p>
            <a:r>
              <a:rPr lang="fr-FR" dirty="0" smtClean="0"/>
              <a:t>1 association de patients « objectif-no-</a:t>
            </a:r>
            <a:r>
              <a:rPr lang="fr-FR" dirty="0" err="1" smtClean="0"/>
              <a:t>complaix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4" name="Image 3" descr="Capture d’écran 2016-11-05 à 12.3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6" y="5822346"/>
            <a:ext cx="612658" cy="745400"/>
          </a:xfrm>
          <a:prstGeom prst="rect">
            <a:avLst/>
          </a:prstGeom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14" y="2540000"/>
            <a:ext cx="1661372" cy="12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9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925" y="1838512"/>
            <a:ext cx="8308975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 consultation de chirurgie et de diététique le jeudi sur Salon de Provence 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Espace réservé du contenu 3" descr="IMG_21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8" b="21978"/>
          <a:stretch>
            <a:fillRect/>
          </a:stretch>
        </p:blipFill>
        <p:spPr>
          <a:xfrm>
            <a:off x="695325" y="3201147"/>
            <a:ext cx="7523231" cy="3161553"/>
          </a:xfrm>
        </p:spPr>
      </p:pic>
    </p:spTree>
    <p:extLst>
      <p:ext uri="{BB962C8B-B14F-4D97-AF65-F5344CB8AC3E}">
        <p14:creationId xmlns:p14="http://schemas.microsoft.com/office/powerpoint/2010/main" val="136658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925" y="8965"/>
            <a:ext cx="8308975" cy="1143000"/>
          </a:xfrm>
        </p:spPr>
        <p:txBody>
          <a:bodyPr/>
          <a:lstStyle/>
          <a:p>
            <a:r>
              <a:rPr lang="fr-FR" dirty="0" smtClean="0">
                <a:solidFill>
                  <a:srgbClr val="0D0D0D"/>
                </a:solidFill>
              </a:rPr>
              <a:t>un site internet interactif  COPAIX.FR</a:t>
            </a:r>
            <a:endParaRPr lang="fr-FR" dirty="0">
              <a:solidFill>
                <a:srgbClr val="0D0D0D"/>
              </a:solidFill>
            </a:endParaRPr>
          </a:p>
        </p:txBody>
      </p:sp>
      <p:pic>
        <p:nvPicPr>
          <p:cNvPr id="5" name="Espace réservé du contenu 4" descr="Capture d’écran 2016-01-24 à 18.51.4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b="14016"/>
          <a:stretch>
            <a:fillRect/>
          </a:stretch>
        </p:blipFill>
        <p:spPr>
          <a:xfrm>
            <a:off x="3685421" y="1778001"/>
            <a:ext cx="5318879" cy="2235199"/>
          </a:xfrm>
        </p:spPr>
      </p:pic>
      <p:pic>
        <p:nvPicPr>
          <p:cNvPr id="4" name="Image 3" descr="Capture d’écran 2016-01-24 à 18.51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08101"/>
            <a:ext cx="3789537" cy="2816173"/>
          </a:xfrm>
          <a:prstGeom prst="rect">
            <a:avLst/>
          </a:prstGeom>
        </p:spPr>
      </p:pic>
      <p:pic>
        <p:nvPicPr>
          <p:cNvPr id="6" name="Image 5" descr="Capture d’écran 2016-01-24 à 18.51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4124274"/>
            <a:ext cx="4940300" cy="23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4F6F133-DA4E-EB48-A4B7-64766835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4F6F133-DA4E-EB48-A4B7-64766835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9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Exposition.thmx</Template>
  <TotalTime>149</TotalTime>
  <Words>131</Words>
  <Application>Microsoft Macintosh PowerPoint</Application>
  <PresentationFormat>Présentation à l'écran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Expo</vt:lpstr>
      <vt:lpstr>Présentation PowerPoint</vt:lpstr>
      <vt:lpstr>Le COPAIX  Centre de l’obésité de Provence -Aix</vt:lpstr>
      <vt:lpstr>COPAIX : sont présents sur place :</vt:lpstr>
      <vt:lpstr>Une consultation de chirurgie et de diététique le jeudi sur Salon de Provence </vt:lpstr>
      <vt:lpstr>un site internet interactif  COPAIX.FR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2éme colloque du COPAix Aix en provence </dc:title>
  <dc:creator>FAMILLE SEBBAG</dc:creator>
  <cp:lastModifiedBy>FAMILLE SEBBAG</cp:lastModifiedBy>
  <cp:revision>25</cp:revision>
  <dcterms:created xsi:type="dcterms:W3CDTF">2012-11-04T14:30:34Z</dcterms:created>
  <dcterms:modified xsi:type="dcterms:W3CDTF">2018-11-21T15:00:39Z</dcterms:modified>
</cp:coreProperties>
</file>