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256" r:id="rId2"/>
    <p:sldId id="305" r:id="rId3"/>
    <p:sldId id="276" r:id="rId4"/>
    <p:sldId id="293" r:id="rId5"/>
    <p:sldId id="280" r:id="rId6"/>
    <p:sldId id="282" r:id="rId7"/>
    <p:sldId id="283" r:id="rId8"/>
    <p:sldId id="285" r:id="rId9"/>
    <p:sldId id="291" r:id="rId10"/>
    <p:sldId id="275" r:id="rId11"/>
    <p:sldId id="286" r:id="rId12"/>
    <p:sldId id="287" r:id="rId13"/>
    <p:sldId id="290" r:id="rId14"/>
    <p:sldId id="294" r:id="rId15"/>
    <p:sldId id="292" r:id="rId16"/>
    <p:sldId id="269" r:id="rId17"/>
    <p:sldId id="279" r:id="rId18"/>
    <p:sldId id="277" r:id="rId19"/>
    <p:sldId id="270" r:id="rId20"/>
    <p:sldId id="271" r:id="rId21"/>
    <p:sldId id="272" r:id="rId22"/>
    <p:sldId id="273" r:id="rId23"/>
    <p:sldId id="274" r:id="rId24"/>
    <p:sldId id="637" r:id="rId25"/>
    <p:sldId id="638" r:id="rId26"/>
    <p:sldId id="639" r:id="rId27"/>
    <p:sldId id="641" r:id="rId28"/>
    <p:sldId id="296" r:id="rId29"/>
    <p:sldId id="300" r:id="rId30"/>
    <p:sldId id="301" r:id="rId31"/>
    <p:sldId id="303" r:id="rId32"/>
    <p:sldId id="298" r:id="rId33"/>
    <p:sldId id="295" r:id="rId3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an-Marie Zimmerman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C93E"/>
    <a:srgbClr val="5CFF4F"/>
    <a:srgbClr val="F95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772" autoAdjust="0"/>
    <p:restoredTop sz="85345" autoAdjust="0"/>
  </p:normalViewPr>
  <p:slideViewPr>
    <p:cSldViewPr snapToGrid="0" snapToObjects="1">
      <p:cViewPr varScale="1">
        <p:scale>
          <a:sx n="54" d="100"/>
          <a:sy n="54" d="100"/>
        </p:scale>
        <p:origin x="144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-3144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ean-marie\Local%20Settings\Temporary%20Internet%20Files\Content.IE5\GZ01K34N\Scalpel%20Analyse%5b1%5d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H:\Nbre%20Ann&#233;e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ean-marie\Bureau\GBypass%20Analyse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jean-marie\Bureau\analysesl%20eeve.xlsx" TargetMode="External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37"/>
    </mc:Choice>
    <mc:Fallback>
      <c:style val="37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n-GB"/>
            </a:pPr>
            <a:r>
              <a:rPr lang="en-US"/>
              <a:t>Mean</a:t>
            </a:r>
            <a:r>
              <a:rPr lang="en-US" baseline="0"/>
              <a:t> % weight-loss relative to excess-weight</a:t>
            </a:r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9.4188088911394102E-2"/>
          <c:y val="0.14223051230432701"/>
          <c:w val="0.76497099931475099"/>
          <c:h val="0.68449914131103995"/>
        </c:manualLayout>
      </c:layout>
      <c:lineChart>
        <c:grouping val="standard"/>
        <c:varyColors val="0"/>
        <c:ser>
          <c:idx val="0"/>
          <c:order val="0"/>
          <c:tx>
            <c:strRef>
              <c:f>'perte poids'!$E$1</c:f>
              <c:strCache>
                <c:ptCount val="1"/>
                <c:pt idx="0">
                  <c:v>Moyenne % perte poids par rapport a l'exces de poids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'perte poids'!$D$2:$D$27</c:f>
              <c:strCach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12-17</c:v>
                </c:pt>
                <c:pt idx="13">
                  <c:v>18-23</c:v>
                </c:pt>
                <c:pt idx="14">
                  <c:v>24-29</c:v>
                </c:pt>
                <c:pt idx="15">
                  <c:v>30-35</c:v>
                </c:pt>
                <c:pt idx="16">
                  <c:v>3 ans</c:v>
                </c:pt>
                <c:pt idx="17">
                  <c:v>4 ans</c:v>
                </c:pt>
                <c:pt idx="18">
                  <c:v>5 ans</c:v>
                </c:pt>
                <c:pt idx="19">
                  <c:v>6 ans</c:v>
                </c:pt>
                <c:pt idx="20">
                  <c:v>7 ans</c:v>
                </c:pt>
                <c:pt idx="21">
                  <c:v>8 ans</c:v>
                </c:pt>
                <c:pt idx="22">
                  <c:v>9 ans</c:v>
                </c:pt>
                <c:pt idx="23">
                  <c:v>10 ans</c:v>
                </c:pt>
                <c:pt idx="24">
                  <c:v>11 ans</c:v>
                </c:pt>
                <c:pt idx="25">
                  <c:v>12 ans+</c:v>
                </c:pt>
              </c:strCache>
            </c:strRef>
          </c:cat>
          <c:val>
            <c:numRef>
              <c:f>'perte poids'!$E$2:$E$27</c:f>
              <c:numCache>
                <c:formatCode>0.00%</c:formatCode>
                <c:ptCount val="26"/>
                <c:pt idx="0">
                  <c:v>7.6064875060059503E-2</c:v>
                </c:pt>
                <c:pt idx="1">
                  <c:v>0.16842927343723799</c:v>
                </c:pt>
                <c:pt idx="2">
                  <c:v>0.22617526093680401</c:v>
                </c:pt>
                <c:pt idx="3">
                  <c:v>0.245570070360906</c:v>
                </c:pt>
                <c:pt idx="4">
                  <c:v>0.285465373843453</c:v>
                </c:pt>
                <c:pt idx="5">
                  <c:v>0.31509670999866402</c:v>
                </c:pt>
                <c:pt idx="6">
                  <c:v>0.33085222937832698</c:v>
                </c:pt>
                <c:pt idx="7">
                  <c:v>0.37373798466896802</c:v>
                </c:pt>
                <c:pt idx="8">
                  <c:v>0.39163003659795598</c:v>
                </c:pt>
                <c:pt idx="9">
                  <c:v>0.41761484258023002</c:v>
                </c:pt>
                <c:pt idx="10">
                  <c:v>0.42160550264103003</c:v>
                </c:pt>
                <c:pt idx="11">
                  <c:v>0.44071747085060903</c:v>
                </c:pt>
                <c:pt idx="12">
                  <c:v>0.44942651034667003</c:v>
                </c:pt>
                <c:pt idx="13">
                  <c:v>0.46795959867280701</c:v>
                </c:pt>
                <c:pt idx="14">
                  <c:v>0.45554823118976101</c:v>
                </c:pt>
                <c:pt idx="15">
                  <c:v>0.46028514493589001</c:v>
                </c:pt>
                <c:pt idx="16">
                  <c:v>0.448886334366073</c:v>
                </c:pt>
                <c:pt idx="17">
                  <c:v>0.44571616479979298</c:v>
                </c:pt>
                <c:pt idx="18">
                  <c:v>0.46031246101109802</c:v>
                </c:pt>
                <c:pt idx="19">
                  <c:v>0.474473811931795</c:v>
                </c:pt>
                <c:pt idx="20">
                  <c:v>0.42839083382212501</c:v>
                </c:pt>
                <c:pt idx="21">
                  <c:v>0.45933910183910898</c:v>
                </c:pt>
                <c:pt idx="22">
                  <c:v>0.53286138571872099</c:v>
                </c:pt>
                <c:pt idx="23">
                  <c:v>0.472464637732879</c:v>
                </c:pt>
                <c:pt idx="24">
                  <c:v>0.56189533921115797</c:v>
                </c:pt>
                <c:pt idx="25">
                  <c:v>0.32928305738152902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7B5-C44A-A6D7-2055EE9B42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1249480"/>
        <c:axId val="2112842648"/>
      </c:lineChart>
      <c:catAx>
        <c:axId val="21212494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GB"/>
            </a:pPr>
            <a:endParaRPr lang="fr-FR"/>
          </a:p>
        </c:txPr>
        <c:crossAx val="2112842648"/>
        <c:crosses val="autoZero"/>
        <c:auto val="1"/>
        <c:lblAlgn val="ctr"/>
        <c:lblOffset val="100"/>
        <c:noMultiLvlLbl val="0"/>
      </c:catAx>
      <c:valAx>
        <c:axId val="2112842648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txPr>
          <a:bodyPr/>
          <a:lstStyle/>
          <a:p>
            <a:pPr>
              <a:defRPr lang="en-GB"/>
            </a:pPr>
            <a:endParaRPr lang="fr-FR"/>
          </a:p>
        </c:txPr>
        <c:crossAx val="21212494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4934641790465903"/>
          <c:y val="0.307229707397698"/>
          <c:w val="0.142771808696327"/>
          <c:h val="0.27352399468585697"/>
        </c:manualLayout>
      </c:layout>
      <c:overlay val="0"/>
      <c:txPr>
        <a:bodyPr/>
        <a:lstStyle/>
        <a:p>
          <a:pPr>
            <a:defRPr lang="en-GB"/>
          </a:pPr>
          <a:endParaRPr lang="fr-F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  <c:spPr>
        <a:solidFill>
          <a:schemeClr val="bg1">
            <a:lumMod val="85000"/>
          </a:schemeClr>
        </a:solidFill>
      </c:spPr>
    </c:sideWall>
    <c:backWall>
      <c:thickness val="0"/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varyColors val="0"/>
        <c:ser>
          <c:idx val="1"/>
          <c:order val="0"/>
          <c:spPr>
            <a:solidFill>
              <a:srgbClr val="00B0F0"/>
            </a:solidFill>
          </c:spPr>
          <c:invertIfNegative val="0"/>
          <c:dLbls>
            <c:spPr>
              <a:solidFill>
                <a:schemeClr val="tx2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baseline="0">
                    <a:solidFill>
                      <a:schemeClr val="bg2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Feuil1!$1:$1</c:f>
              <c:numCache>
                <c:formatCode>General</c:formatCode>
                <c:ptCount val="256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</c:numCache>
            </c:numRef>
          </c:cat>
          <c:val>
            <c:numRef>
              <c:f>Feuil1!$A$2:$M$2</c:f>
              <c:numCache>
                <c:formatCode>General</c:formatCode>
                <c:ptCount val="13"/>
                <c:pt idx="0">
                  <c:v>15</c:v>
                </c:pt>
                <c:pt idx="1">
                  <c:v>175</c:v>
                </c:pt>
                <c:pt idx="2">
                  <c:v>285</c:v>
                </c:pt>
                <c:pt idx="3">
                  <c:v>407</c:v>
                </c:pt>
                <c:pt idx="4">
                  <c:v>228</c:v>
                </c:pt>
                <c:pt idx="5">
                  <c:v>210</c:v>
                </c:pt>
                <c:pt idx="6">
                  <c:v>238</c:v>
                </c:pt>
                <c:pt idx="7">
                  <c:v>170</c:v>
                </c:pt>
                <c:pt idx="8">
                  <c:v>90</c:v>
                </c:pt>
                <c:pt idx="9">
                  <c:v>95</c:v>
                </c:pt>
                <c:pt idx="10">
                  <c:v>95</c:v>
                </c:pt>
                <c:pt idx="11">
                  <c:v>88</c:v>
                </c:pt>
                <c:pt idx="12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1D-6A42-ABEE-5BBDF9B1DA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51506984"/>
        <c:axId val="-2070409016"/>
        <c:axId val="0"/>
      </c:bar3DChart>
      <c:catAx>
        <c:axId val="-2051506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070409016"/>
        <c:crosses val="autoZero"/>
        <c:auto val="1"/>
        <c:lblAlgn val="ctr"/>
        <c:lblOffset val="100"/>
        <c:noMultiLvlLbl val="0"/>
      </c:catAx>
      <c:valAx>
        <c:axId val="-20704090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effectLst>
            <a:outerShdw blurRad="50800" dist="50800" dir="5400000" sx="99000" sy="99000" algn="ctr" rotWithShape="0">
              <a:sysClr val="windowText" lastClr="000000">
                <a:lumMod val="50000"/>
                <a:lumOff val="50000"/>
              </a:sysClr>
            </a:outerShdw>
          </a:effectLst>
        </c:spPr>
        <c:crossAx val="-20515069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fr-FR" sz="1800" b="1" i="0" baseline="0" dirty="0"/>
              <a:t>Mean % weight-loss relative to excess-weight</a:t>
            </a:r>
            <a:endParaRPr lang="fr-FR" dirty="0"/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rich>
      </c:tx>
      <c:layout>
        <c:manualLayout>
          <c:xMode val="edge"/>
          <c:yMode val="edge"/>
          <c:x val="0.17024430061425599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7208888155996303E-2"/>
          <c:y val="0.140258530183727"/>
          <c:w val="0.74905981778456299"/>
          <c:h val="0.70837506561679897"/>
        </c:manualLayout>
      </c:layout>
      <c:lineChart>
        <c:grouping val="standard"/>
        <c:varyColors val="0"/>
        <c:ser>
          <c:idx val="0"/>
          <c:order val="0"/>
          <c:tx>
            <c:strRef>
              <c:f>'[GBypass Analyse.xlsx]perte poids'!$E$1</c:f>
              <c:strCache>
                <c:ptCount val="1"/>
                <c:pt idx="0">
                  <c:v>Moyenne % perte poids par rapport a l'exces de poids</c:v>
                </c:pt>
              </c:strCache>
            </c:strRef>
          </c:tx>
          <c:cat>
            <c:strRef>
              <c:f>'[GBypass Analyse.xlsx]perte poids'!$D$2:$D$20</c:f>
              <c:strCache>
                <c:ptCount val="1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12-17</c:v>
                </c:pt>
                <c:pt idx="13">
                  <c:v>18-23</c:v>
                </c:pt>
                <c:pt idx="14">
                  <c:v>24-29</c:v>
                </c:pt>
                <c:pt idx="15">
                  <c:v>30-35</c:v>
                </c:pt>
                <c:pt idx="16">
                  <c:v>36-47</c:v>
                </c:pt>
                <c:pt idx="17">
                  <c:v>48-60</c:v>
                </c:pt>
                <c:pt idx="18">
                  <c:v>61-</c:v>
                </c:pt>
              </c:strCache>
            </c:strRef>
          </c:cat>
          <c:val>
            <c:numRef>
              <c:f>'[GBypass Analyse.xlsx]perte poids'!$E$2:$E$20</c:f>
              <c:numCache>
                <c:formatCode>0.00%</c:formatCode>
                <c:ptCount val="19"/>
                <c:pt idx="0">
                  <c:v>0.26187554798836399</c:v>
                </c:pt>
                <c:pt idx="1">
                  <c:v>0.30210862645000203</c:v>
                </c:pt>
                <c:pt idx="2">
                  <c:v>0.41527260707605901</c:v>
                </c:pt>
                <c:pt idx="3">
                  <c:v>0.44798818426114201</c:v>
                </c:pt>
                <c:pt idx="4">
                  <c:v>0.50828895584508804</c:v>
                </c:pt>
                <c:pt idx="5">
                  <c:v>0.56303500540288298</c:v>
                </c:pt>
                <c:pt idx="6">
                  <c:v>0.63987990431456099</c:v>
                </c:pt>
                <c:pt idx="7">
                  <c:v>0.63170670794921002</c:v>
                </c:pt>
                <c:pt idx="8">
                  <c:v>0.657524171800841</c:v>
                </c:pt>
                <c:pt idx="9">
                  <c:v>0.70249452102871501</c:v>
                </c:pt>
                <c:pt idx="10">
                  <c:v>0.73107855702069402</c:v>
                </c:pt>
                <c:pt idx="11">
                  <c:v>0.74000000000000299</c:v>
                </c:pt>
                <c:pt idx="12">
                  <c:v>0.73700000000000099</c:v>
                </c:pt>
                <c:pt idx="13">
                  <c:v>0.74000000000000299</c:v>
                </c:pt>
                <c:pt idx="14">
                  <c:v>0.70000000000000095</c:v>
                </c:pt>
                <c:pt idx="15">
                  <c:v>0.71000000000000096</c:v>
                </c:pt>
                <c:pt idx="16">
                  <c:v>0.71979089652792505</c:v>
                </c:pt>
                <c:pt idx="17">
                  <c:v>0.59118602638050199</c:v>
                </c:pt>
                <c:pt idx="18">
                  <c:v>0.48000287765321997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90-944A-BF02-C27128AE7B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51773064"/>
        <c:axId val="-2052469928"/>
      </c:lineChart>
      <c:catAx>
        <c:axId val="-20517730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2700000" vert="horz"/>
          <a:lstStyle/>
          <a:p>
            <a:pPr>
              <a:defRPr lang="en-GB"/>
            </a:pPr>
            <a:endParaRPr lang="fr-FR"/>
          </a:p>
        </c:txPr>
        <c:crossAx val="-2052469928"/>
        <c:crosses val="autoZero"/>
        <c:auto val="1"/>
        <c:lblAlgn val="ctr"/>
        <c:lblOffset val="100"/>
        <c:noMultiLvlLbl val="0"/>
      </c:catAx>
      <c:valAx>
        <c:axId val="-2052469928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txPr>
          <a:bodyPr/>
          <a:lstStyle/>
          <a:p>
            <a:pPr>
              <a:defRPr lang="en-GB"/>
            </a:pPr>
            <a:endParaRPr lang="fr-FR"/>
          </a:p>
        </c:txPr>
        <c:crossAx val="-20517730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766486649902105"/>
          <c:y val="0.37134855643044801"/>
          <c:w val="0.16395817015019801"/>
          <c:h val="0.230552755905511"/>
        </c:manualLayout>
      </c:layout>
      <c:overlay val="0"/>
      <c:txPr>
        <a:bodyPr/>
        <a:lstStyle/>
        <a:p>
          <a:pPr>
            <a:defRPr lang="en-GB"/>
          </a:pPr>
          <a:endParaRPr lang="fr-F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sz="1800" b="1" i="0" baseline="0" dirty="0"/>
              <a:t>Mean % weight-loss relative to excess-weight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7.7208888155996205E-2"/>
          <c:y val="0.140258530183727"/>
          <c:w val="0.74905981778456698"/>
          <c:h val="0.70837506561679897"/>
        </c:manualLayout>
      </c:layout>
      <c:lineChart>
        <c:grouping val="standard"/>
        <c:varyColors val="0"/>
        <c:ser>
          <c:idx val="0"/>
          <c:order val="0"/>
          <c:tx>
            <c:strRef>
              <c:f>'perte poids'!$E$1</c:f>
              <c:strCache>
                <c:ptCount val="1"/>
                <c:pt idx="0">
                  <c:v>Moyenne % perte poids par rapport a l'exces de poids</c:v>
                </c:pt>
              </c:strCache>
            </c:strRef>
          </c:tx>
          <c:cat>
            <c:strRef>
              <c:f>'perte poids'!$D$2:$D$20</c:f>
              <c:strCache>
                <c:ptCount val="1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12-17</c:v>
                </c:pt>
                <c:pt idx="13">
                  <c:v>18-23</c:v>
                </c:pt>
                <c:pt idx="14">
                  <c:v>24-29</c:v>
                </c:pt>
                <c:pt idx="15">
                  <c:v>30-35</c:v>
                </c:pt>
                <c:pt idx="16">
                  <c:v>36-47</c:v>
                </c:pt>
                <c:pt idx="17">
                  <c:v>48-60</c:v>
                </c:pt>
                <c:pt idx="18">
                  <c:v>61-</c:v>
                </c:pt>
              </c:strCache>
            </c:strRef>
          </c:cat>
          <c:val>
            <c:numRef>
              <c:f>'perte poids'!$E$2:$E$20</c:f>
              <c:numCache>
                <c:formatCode>0.00%</c:formatCode>
                <c:ptCount val="19"/>
                <c:pt idx="0">
                  <c:v>0.121</c:v>
                </c:pt>
                <c:pt idx="1">
                  <c:v>0.14499999999999999</c:v>
                </c:pt>
                <c:pt idx="2">
                  <c:v>0.16700000000000001</c:v>
                </c:pt>
                <c:pt idx="3">
                  <c:v>0.189000000000001</c:v>
                </c:pt>
                <c:pt idx="4">
                  <c:v>0.23499999999999999</c:v>
                </c:pt>
                <c:pt idx="5">
                  <c:v>0.309000000000001</c:v>
                </c:pt>
                <c:pt idx="6">
                  <c:v>0.34499999999999997</c:v>
                </c:pt>
                <c:pt idx="7">
                  <c:v>0.40699999999999997</c:v>
                </c:pt>
                <c:pt idx="8">
                  <c:v>0.50800000000000001</c:v>
                </c:pt>
                <c:pt idx="9">
                  <c:v>0.52</c:v>
                </c:pt>
                <c:pt idx="10">
                  <c:v>0.59799999999999998</c:v>
                </c:pt>
                <c:pt idx="11">
                  <c:v>0.61000000000000099</c:v>
                </c:pt>
                <c:pt idx="12">
                  <c:v>0.635000000000005</c:v>
                </c:pt>
                <c:pt idx="13">
                  <c:v>0.62200000000000499</c:v>
                </c:pt>
                <c:pt idx="14">
                  <c:v>0.61000000000000099</c:v>
                </c:pt>
                <c:pt idx="15">
                  <c:v>0.60000000000000098</c:v>
                </c:pt>
                <c:pt idx="16">
                  <c:v>0.55000000000000004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5E7-D44D-B04F-C9D3380B6D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69268824"/>
        <c:axId val="2098212904"/>
      </c:lineChart>
      <c:catAx>
        <c:axId val="-2069268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2700000" vert="horz"/>
          <a:lstStyle/>
          <a:p>
            <a:pPr>
              <a:defRPr lang="en-GB"/>
            </a:pPr>
            <a:endParaRPr lang="fr-FR"/>
          </a:p>
        </c:txPr>
        <c:crossAx val="2098212904"/>
        <c:crosses val="autoZero"/>
        <c:auto val="1"/>
        <c:lblAlgn val="ctr"/>
        <c:lblOffset val="100"/>
        <c:noMultiLvlLbl val="0"/>
      </c:catAx>
      <c:valAx>
        <c:axId val="2098212904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txPr>
          <a:bodyPr/>
          <a:lstStyle/>
          <a:p>
            <a:pPr>
              <a:defRPr lang="en-GB"/>
            </a:pPr>
            <a:endParaRPr lang="fr-FR"/>
          </a:p>
        </c:txPr>
        <c:crossAx val="-20692688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766486649902404"/>
          <c:y val="0.37134855643044901"/>
          <c:w val="0.16395817015019901"/>
          <c:h val="0.23055275590551"/>
        </c:manualLayout>
      </c:layout>
      <c:overlay val="0"/>
      <c:txPr>
        <a:bodyPr/>
        <a:lstStyle/>
        <a:p>
          <a:pPr>
            <a:defRPr lang="en-GB"/>
          </a:pPr>
          <a:endParaRPr lang="fr-FR"/>
        </a:p>
      </c:txPr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0.49167</cdr:x>
      <cdr:y>0.3128</cdr:y>
    </cdr:from>
    <cdr:to>
      <cdr:x>0.59833</cdr:x>
      <cdr:y>0.49479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4214842" y="157163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fr-FR" sz="1100" dirty="0"/>
        </a:p>
      </cdr:txBody>
    </cdr:sp>
  </cdr:relSizeAnchor>
  <cdr:relSizeAnchor xmlns:cdr="http://schemas.openxmlformats.org/drawingml/2006/chartDrawing">
    <cdr:from>
      <cdr:x>0.48334</cdr:x>
      <cdr:y>0.25593</cdr:y>
    </cdr:from>
    <cdr:to>
      <cdr:x>0.59</cdr:x>
      <cdr:y>0.43792</cdr:y>
    </cdr:to>
    <cdr:sp macro="" textlink="">
      <cdr:nvSpPr>
        <cdr:cNvPr id="3" name="ZoneTexte 2"/>
        <cdr:cNvSpPr txBox="1"/>
      </cdr:nvSpPr>
      <cdr:spPr>
        <a:xfrm xmlns:a="http://schemas.openxmlformats.org/drawingml/2006/main">
          <a:off x="4143404" y="128588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fr-FR" sz="1800" dirty="0">
              <a:solidFill>
                <a:schemeClr val="tx1"/>
              </a:solidFill>
            </a:rPr>
            <a:t>              </a:t>
          </a:r>
          <a:r>
            <a:rPr lang="fr-FR" sz="2400" b="1" dirty="0">
              <a:solidFill>
                <a:schemeClr val="tx1"/>
              </a:solidFill>
            </a:rPr>
            <a:t>GBP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F925F-87ED-5346-9601-AF79F2057FDD}" type="datetimeFigureOut">
              <a:rPr lang="fr-FR" smtClean="0"/>
              <a:t>23/11/2018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68580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 dirty="0"/>
              <a:t>											SOFFCOM-2017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E2F2D-F568-3A4C-8699-8CDC57290F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90272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6E430-A0DB-FD4C-A708-ADB92C7E5E06}" type="datetimeFigureOut">
              <a:rPr lang="fr-FR" smtClean="0"/>
              <a:t>23/11/2018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F99C3-3F89-2346-B63B-9C89741FD37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65099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F99C3-3F89-2346-B63B-9C89741FD37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4211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7938"/>
            <a:ext cx="9132888" cy="6838950"/>
            <a:chOff x="0" y="5"/>
            <a:chExt cx="5753" cy="4308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rgbClr val="0000FF">
                    <a:gamma/>
                    <a:shade val="80000"/>
                    <a:invGamma/>
                  </a:srgbClr>
                </a:gs>
                <a:gs pos="100000">
                  <a:srgbClr val="0000FF"/>
                </a:gs>
              </a:gsLst>
              <a:lin ang="0" scaled="1"/>
            </a:gra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0" y="5"/>
              <a:ext cx="5294" cy="430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endParaRPr>
            </a:p>
          </p:txBody>
        </p:sp>
      </p:grp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467600" y="6400800"/>
            <a:ext cx="1479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b="0" u="none"/>
              <a:t> 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53975" y="6529388"/>
            <a:ext cx="909002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r>
              <a:rPr lang="fr-FR" sz="1800" b="0" u="none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MS PGothic" charset="0"/>
                <a:cs typeface="MS PGothic" charset="0"/>
              </a:rPr>
              <a:t> Aix 22 novembre 2018                                                                                             Marseille 2018</a:t>
            </a:r>
            <a:endParaRPr lang="fr-FR" b="0" u="none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312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fr-FR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241093273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80090941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78426582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261743252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53750163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90560696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83954636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4260979709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290594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29679624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0" y="3013075"/>
            <a:ext cx="4572000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b="0" u="none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+mn-cs"/>
              </a:rPr>
              <a:t>Marseille, 2011                                                                                                                Paris, 2011</a:t>
            </a:r>
            <a:endParaRPr lang="fr-FR" dirty="0"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08956525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9804"/>
                <a:invGamma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 Cliquez pour modifier le style de titre du masque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de texte du masque</a:t>
            </a:r>
          </a:p>
          <a:p>
            <a:pPr lvl="1"/>
            <a:r>
              <a:rPr lang="fr-FR"/>
              <a:t>Second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Text Box 9"/>
          <p:cNvSpPr txBox="1">
            <a:spLocks noChangeArrowheads="1"/>
          </p:cNvSpPr>
          <p:nvPr/>
        </p:nvSpPr>
        <p:spPr bwMode="auto">
          <a:xfrm>
            <a:off x="7467600" y="6400800"/>
            <a:ext cx="1479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b="0" u="none"/>
              <a:t> 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0" y="6488113"/>
            <a:ext cx="91440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fr-FR" sz="1800" b="0" u="none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Aix 22 novembre 2018                                                                                             Marseille 2018	</a:t>
            </a:r>
            <a:endParaRPr lang="fr-FR" altLang="fr-FR" sz="1800" b="0" u="none" dirty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zoom/>
  </p:transition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00" b="1">
          <a:solidFill>
            <a:srgbClr val="FCFEB9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00" b="1">
          <a:solidFill>
            <a:srgbClr val="FCFEB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MS PGothic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00" b="1">
          <a:solidFill>
            <a:srgbClr val="FCFEB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MS PGothic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00" b="1">
          <a:solidFill>
            <a:srgbClr val="FCFEB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MS PGothic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00" b="1">
          <a:solidFill>
            <a:srgbClr val="FCFEB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MS PGothic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800" b="1">
          <a:solidFill>
            <a:srgbClr val="FCFEB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800" b="1">
          <a:solidFill>
            <a:srgbClr val="FCFEB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800" b="1">
          <a:solidFill>
            <a:srgbClr val="FCFEB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800" b="1">
          <a:solidFill>
            <a:srgbClr val="FCFEB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l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Monotype Sorts" charset="0"/>
        <a:buChar char="l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00000"/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chart" Target="../charts/chart4.x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1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52470" y="2268705"/>
            <a:ext cx="8411882" cy="2291696"/>
          </a:xfrm>
        </p:spPr>
        <p:txBody>
          <a:bodyPr>
            <a:normAutofit/>
          </a:bodyPr>
          <a:lstStyle/>
          <a:p>
            <a:pPr lvl="0"/>
            <a:r>
              <a:rPr lang="fr-FR" sz="2400" b="0" dirty="0">
                <a:solidFill>
                  <a:srgbClr val="FAFD00"/>
                </a:solidFill>
              </a:rPr>
              <a:t>    L’histoire de l’Obésité</a:t>
            </a:r>
            <a:br>
              <a:rPr lang="fr-FR" sz="2400" b="0" dirty="0">
                <a:solidFill>
                  <a:srgbClr val="FAFD00"/>
                </a:solidFill>
              </a:rPr>
            </a:br>
            <a:r>
              <a:rPr lang="fr-FR" sz="2400" b="0" dirty="0">
                <a:solidFill>
                  <a:srgbClr val="FAFD00"/>
                </a:solidFill>
              </a:rPr>
              <a:t>50 ans de chirurgie</a:t>
            </a:r>
            <a:br>
              <a:rPr lang="fr-FR" sz="2400" b="0" dirty="0">
                <a:solidFill>
                  <a:srgbClr val="FAFD00"/>
                </a:solidFill>
              </a:rPr>
            </a:br>
            <a:r>
              <a:rPr lang="fr-FR" sz="2400" b="0" dirty="0">
                <a:solidFill>
                  <a:srgbClr val="FAFD00"/>
                </a:solidFill>
              </a:rPr>
              <a:t>35 ans de chirurgie de l’obésité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>
          <a:xfrm>
            <a:off x="1371600" y="5183334"/>
            <a:ext cx="6400800" cy="1752600"/>
          </a:xfrm>
        </p:spPr>
        <p:txBody>
          <a:bodyPr>
            <a:normAutofit/>
          </a:bodyPr>
          <a:lstStyle/>
          <a:p>
            <a:r>
              <a:rPr lang="fr-FR" sz="1600" b="1" i="1" dirty="0">
                <a:solidFill>
                  <a:srgbClr val="FFFF00"/>
                </a:solidFill>
              </a:rPr>
              <a:t> </a:t>
            </a:r>
            <a:r>
              <a:rPr lang="fr-FR" sz="1600" b="1" i="1" dirty="0" err="1">
                <a:solidFill>
                  <a:srgbClr val="FFFF00"/>
                </a:solidFill>
              </a:rPr>
              <a:t>J.M.Zimmermann</a:t>
            </a:r>
            <a:r>
              <a:rPr lang="fr-FR" sz="1600" b="1" i="1" dirty="0">
                <a:solidFill>
                  <a:srgbClr val="FFFF00"/>
                </a:solidFill>
              </a:rPr>
              <a:t>	</a:t>
            </a:r>
          </a:p>
          <a:p>
            <a:r>
              <a:rPr lang="fr-FR" sz="1600" b="1" i="1" dirty="0">
                <a:solidFill>
                  <a:srgbClr val="FFFF00"/>
                </a:solidFill>
              </a:rPr>
              <a:t>Marseille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822"/>
            <a:ext cx="2968427" cy="392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44483"/>
      </p:ext>
    </p:extLst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Rectangle 1026"/>
          <p:cNvSpPr txBox="1"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MS PGothic" pitchFamily="34" charset="-128"/>
                <a:cs typeface="MS PGothic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  <a:cs typeface="MS PGothic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  <a:cs typeface="MS PGothic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  <a:cs typeface="MS PGothic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  <a:cs typeface="MS PGothic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GB" sz="3600">
                <a:solidFill>
                  <a:schemeClr val="tx1"/>
                </a:solidFill>
                <a:ea typeface="+mj-ea"/>
                <a:cs typeface="+mj-cs"/>
              </a:rPr>
              <a:t> </a:t>
            </a:r>
            <a:endParaRPr lang="en-GB" sz="3600" i="1" dirty="0">
              <a:solidFill>
                <a:schemeClr val="tx1"/>
              </a:solidFill>
              <a:ea typeface="+mj-ea"/>
              <a:cs typeface="+mj-cs"/>
            </a:endParaRPr>
          </a:p>
        </p:txBody>
      </p:sp>
      <p:graphicFrame>
        <p:nvGraphicFramePr>
          <p:cNvPr id="4" name="Graphique 3"/>
          <p:cNvGraphicFramePr>
            <a:graphicFrameLocks/>
          </p:cNvGraphicFramePr>
          <p:nvPr/>
        </p:nvGraphicFramePr>
        <p:xfrm>
          <a:off x="285720" y="1214422"/>
          <a:ext cx="8572528" cy="5024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6500813" y="2786063"/>
            <a:ext cx="227012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GBP - SLEEVE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254125" y="215900"/>
            <a:ext cx="6707188" cy="157003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1995 début du Banding  coelioscopique  début d</a:t>
            </a:r>
            <a:r>
              <a:rPr lang="ja-JP" altLang="fr-FR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’</a:t>
            </a:r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une</a:t>
            </a:r>
          </a:p>
          <a:p>
            <a:pPr>
              <a:defRPr/>
            </a:pPr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nouvelle spécialité, la Chirurgie Bariatrique</a:t>
            </a:r>
          </a:p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285981"/>
      </p:ext>
    </p:extLst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>
                <a:solidFill>
                  <a:srgbClr val="FFFF00"/>
                </a:solidFill>
                <a:latin typeface="Times New Roman" charset="0"/>
                <a:ea typeface="MS PGothic" charset="0"/>
              </a:rPr>
              <a:t>Expérience   : 265 GBP en Omega (GBPO) vs 350 RYGBP</a:t>
            </a:r>
            <a:br>
              <a:rPr lang="en-GB" sz="2400">
                <a:solidFill>
                  <a:srgbClr val="FFFF00"/>
                </a:solidFill>
                <a:latin typeface="Times New Roman" charset="0"/>
                <a:ea typeface="MS PGothic" charset="0"/>
              </a:rPr>
            </a:br>
            <a:endParaRPr lang="fr-FR" sz="2400">
              <a:latin typeface="Arial" charset="0"/>
              <a:ea typeface="MS PGothic" charset="0"/>
            </a:endParaRPr>
          </a:p>
        </p:txBody>
      </p:sp>
      <p:sp>
        <p:nvSpPr>
          <p:cNvPr id="512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836613"/>
            <a:ext cx="4040188" cy="639762"/>
          </a:xfrm>
        </p:spPr>
        <p:txBody>
          <a:bodyPr/>
          <a:lstStyle/>
          <a:p>
            <a:r>
              <a:rPr lang="fr-FR">
                <a:latin typeface="Times New Roman" charset="0"/>
                <a:ea typeface="MS PGothic" charset="0"/>
              </a:rPr>
              <a:t>GBPO: 385</a:t>
            </a:r>
          </a:p>
        </p:txBody>
      </p:sp>
      <p:sp>
        <p:nvSpPr>
          <p:cNvPr id="512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709738"/>
            <a:ext cx="4040188" cy="3951287"/>
          </a:xfrm>
        </p:spPr>
        <p:txBody>
          <a:bodyPr/>
          <a:lstStyle/>
          <a:p>
            <a:r>
              <a:rPr lang="en-GB" sz="2000">
                <a:latin typeface="Times New Roman" charset="0"/>
                <a:ea typeface="MS PGothic" charset="0"/>
              </a:rPr>
              <a:t>311 femmes, 81 %</a:t>
            </a:r>
          </a:p>
          <a:p>
            <a:r>
              <a:rPr lang="en-GB" sz="2000">
                <a:latin typeface="Times New Roman" charset="0"/>
                <a:ea typeface="MS PGothic" charset="0"/>
              </a:rPr>
              <a:t>  74 hommes 19 %</a:t>
            </a:r>
          </a:p>
          <a:p>
            <a:r>
              <a:rPr lang="en-GB" sz="2000">
                <a:latin typeface="Times New Roman" charset="0"/>
                <a:ea typeface="MS PGothic" charset="0"/>
              </a:rPr>
              <a:t>Age moyen 39.1 ans (16-68)</a:t>
            </a:r>
          </a:p>
          <a:p>
            <a:r>
              <a:rPr lang="en-GB" sz="2000">
                <a:latin typeface="Times New Roman" charset="0"/>
                <a:ea typeface="MS PGothic" charset="0"/>
              </a:rPr>
              <a:t>BMI moyen 47,3 kg/m² (40-75)</a:t>
            </a:r>
          </a:p>
          <a:p>
            <a:r>
              <a:rPr lang="en-GB" sz="2000">
                <a:latin typeface="Times New Roman" charset="0"/>
                <a:ea typeface="MS PGothic" charset="0"/>
              </a:rPr>
              <a:t>Poids moyen 132 kg (82-230)</a:t>
            </a:r>
          </a:p>
          <a:p>
            <a:r>
              <a:rPr lang="en-GB" sz="2000">
                <a:latin typeface="Times New Roman" charset="0"/>
                <a:ea typeface="MS PGothic" charset="0"/>
              </a:rPr>
              <a:t>Excès de poids moyen 63 kg (40-135)</a:t>
            </a:r>
          </a:p>
          <a:p>
            <a:endParaRPr lang="en-GB" sz="2000">
              <a:latin typeface="Times New Roman" charset="0"/>
              <a:ea typeface="MS PGothic" charset="0"/>
            </a:endParaRPr>
          </a:p>
          <a:p>
            <a:r>
              <a:rPr lang="en-GB" sz="2000">
                <a:latin typeface="Times New Roman" charset="0"/>
                <a:ea typeface="MS PGothic" charset="0"/>
              </a:rPr>
              <a:t>96 procédures de première intention     (25%)</a:t>
            </a:r>
          </a:p>
          <a:p>
            <a:r>
              <a:rPr lang="en-GB" sz="2000">
                <a:latin typeface="Times New Roman" charset="0"/>
                <a:ea typeface="MS PGothic" charset="0"/>
              </a:rPr>
              <a:t>289 conversions depuis gastroplasties  (75%)</a:t>
            </a:r>
          </a:p>
          <a:p>
            <a:endParaRPr lang="fr-FR">
              <a:latin typeface="Times New Roman" charset="0"/>
              <a:ea typeface="MS PGothic" charset="0"/>
            </a:endParaRPr>
          </a:p>
        </p:txBody>
      </p:sp>
      <p:sp>
        <p:nvSpPr>
          <p:cNvPr id="512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844550"/>
            <a:ext cx="4041775" cy="639763"/>
          </a:xfrm>
        </p:spPr>
        <p:txBody>
          <a:bodyPr/>
          <a:lstStyle/>
          <a:p>
            <a:r>
              <a:rPr lang="fr-FR">
                <a:latin typeface="Times New Roman" charset="0"/>
                <a:ea typeface="MS PGothic" charset="0"/>
              </a:rPr>
              <a:t>RYGBP: 350</a:t>
            </a:r>
          </a:p>
        </p:txBody>
      </p:sp>
      <p:sp>
        <p:nvSpPr>
          <p:cNvPr id="512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709738"/>
            <a:ext cx="4041775" cy="3951287"/>
          </a:xfrm>
        </p:spPr>
        <p:txBody>
          <a:bodyPr/>
          <a:lstStyle/>
          <a:p>
            <a:r>
              <a:rPr lang="fr-FR" sz="2000">
                <a:latin typeface="Times New Roman" charset="0"/>
                <a:ea typeface="MS PGothic" charset="0"/>
                <a:cs typeface="Times New Roman" charset="0"/>
              </a:rPr>
              <a:t>280 femmes, 80%</a:t>
            </a:r>
          </a:p>
          <a:p>
            <a:r>
              <a:rPr lang="fr-FR" sz="2000">
                <a:latin typeface="Times New Roman" charset="0"/>
                <a:ea typeface="MS PGothic" charset="0"/>
                <a:cs typeface="Times New Roman" charset="0"/>
              </a:rPr>
              <a:t>  70 hommes, 30%</a:t>
            </a:r>
          </a:p>
          <a:p>
            <a:r>
              <a:rPr lang="fr-FR" sz="2000">
                <a:latin typeface="Times New Roman" charset="0"/>
                <a:ea typeface="MS PGothic" charset="0"/>
                <a:cs typeface="Times New Roman" charset="0"/>
              </a:rPr>
              <a:t> Age moyen 41 ans, (17-67)</a:t>
            </a:r>
          </a:p>
          <a:p>
            <a:r>
              <a:rPr lang="fr-FR" sz="2000">
                <a:latin typeface="Times New Roman" charset="0"/>
                <a:ea typeface="MS PGothic" charset="0"/>
                <a:cs typeface="Times New Roman" charset="0"/>
              </a:rPr>
              <a:t>BMI moyen 51 kg/m² (39-76)</a:t>
            </a:r>
          </a:p>
          <a:p>
            <a:r>
              <a:rPr lang="fr-FR" sz="2000">
                <a:latin typeface="Times New Roman" charset="0"/>
                <a:ea typeface="MS PGothic" charset="0"/>
                <a:cs typeface="Times New Roman" charset="0"/>
              </a:rPr>
              <a:t>Poids moyen 130 kg (52-230)</a:t>
            </a:r>
          </a:p>
          <a:p>
            <a:r>
              <a:rPr lang="fr-FR" sz="2000">
                <a:latin typeface="Times New Roman" charset="0"/>
                <a:ea typeface="MS PGothic" charset="0"/>
                <a:cs typeface="Times New Roman" charset="0"/>
              </a:rPr>
              <a:t>Excès de poids moyen 67 kg (36- 67)</a:t>
            </a:r>
          </a:p>
          <a:p>
            <a:endParaRPr lang="fr-FR" sz="2000">
              <a:latin typeface="Times New Roman" charset="0"/>
              <a:ea typeface="MS PGothic" charset="0"/>
              <a:cs typeface="Times New Roman" charset="0"/>
            </a:endParaRPr>
          </a:p>
          <a:p>
            <a:r>
              <a:rPr lang="fr-FR" sz="2000">
                <a:latin typeface="Times New Roman" charset="0"/>
                <a:ea typeface="MS PGothic" charset="0"/>
                <a:cs typeface="Times New Roman" charset="0"/>
              </a:rPr>
              <a:t>105 procédures de première intention (30%)</a:t>
            </a:r>
          </a:p>
          <a:p>
            <a:r>
              <a:rPr lang="fr-FR" sz="2000">
                <a:latin typeface="Times New Roman" charset="0"/>
                <a:ea typeface="MS PGothic" charset="0"/>
                <a:cs typeface="Times New Roman" charset="0"/>
              </a:rPr>
              <a:t>245 conversions depuis gastroplasties (70)</a:t>
            </a:r>
          </a:p>
        </p:txBody>
      </p:sp>
    </p:spTree>
    <p:extLst>
      <p:ext uri="{BB962C8B-B14F-4D97-AF65-F5344CB8AC3E}">
        <p14:creationId xmlns:p14="http://schemas.microsoft.com/office/powerpoint/2010/main" val="2625852465"/>
      </p:ext>
    </p:extLst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GB" sz="3600">
                <a:solidFill>
                  <a:schemeClr val="tx1"/>
                </a:solidFill>
                <a:latin typeface="Times New Roman" charset="0"/>
                <a:ea typeface="MS PGothic" charset="0"/>
              </a:rPr>
              <a:t>Méthode</a:t>
            </a:r>
            <a:br>
              <a:rPr lang="en-GB" sz="3600">
                <a:solidFill>
                  <a:schemeClr val="tx1"/>
                </a:solidFill>
                <a:latin typeface="Times New Roman" charset="0"/>
                <a:ea typeface="MS PGothic" charset="0"/>
              </a:rPr>
            </a:br>
            <a:r>
              <a:rPr lang="en-GB" sz="1800">
                <a:solidFill>
                  <a:schemeClr val="tx1"/>
                </a:solidFill>
                <a:latin typeface="Times New Roman" charset="0"/>
                <a:ea typeface="MS PGothic" charset="0"/>
              </a:rPr>
              <a:t>de janvier 2010 à janvier 2013(labellisation)</a:t>
            </a:r>
            <a:br>
              <a:rPr lang="en-GB" sz="2800">
                <a:solidFill>
                  <a:schemeClr val="tx1"/>
                </a:solidFill>
                <a:latin typeface="Times New Roman" charset="0"/>
                <a:ea typeface="MS PGothic" charset="0"/>
              </a:rPr>
            </a:br>
            <a:r>
              <a:rPr lang="en-GB" sz="2400" i="1">
                <a:solidFill>
                  <a:schemeClr val="tx1"/>
                </a:solidFill>
                <a:latin typeface="Times New Roman" charset="0"/>
                <a:ea typeface="MS PGothic" charset="0"/>
              </a:rPr>
              <a:t>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0805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1800">
                <a:latin typeface="Times New Roman" charset="0"/>
                <a:ea typeface="MS PGothic" charset="0"/>
              </a:rPr>
              <a:t>Choix d’une séquence homogène ; RYGBP  1999, GBPO 2008, sleeves gastrectomies 2007, gastroplasties par anneau ajustable 1995, GVC laparo 1985.     </a:t>
            </a:r>
            <a:r>
              <a:rPr lang="en-GB" sz="1800" b="1" i="1" u="sng">
                <a:latin typeface="Times New Roman" charset="0"/>
                <a:ea typeface="MS PGothic" charset="0"/>
              </a:rPr>
              <a:t> je ne défends pas aujourd’hui, une technique exclusive…</a:t>
            </a:r>
            <a:r>
              <a:rPr lang="en-GB" sz="1800" b="1">
                <a:latin typeface="Times New Roman" charset="0"/>
                <a:ea typeface="MS PGothic" charset="0"/>
              </a:rPr>
              <a:t>.</a:t>
            </a:r>
          </a:p>
          <a:p>
            <a:pPr>
              <a:lnSpc>
                <a:spcPct val="90000"/>
              </a:lnSpc>
            </a:pPr>
            <a:endParaRPr lang="en-GB" sz="1800">
              <a:latin typeface="Times New Roman" charset="0"/>
              <a:ea typeface="MS PGothic" charset="0"/>
            </a:endParaRPr>
          </a:p>
          <a:p>
            <a:pPr>
              <a:lnSpc>
                <a:spcPct val="90000"/>
              </a:lnSpc>
            </a:pPr>
            <a:r>
              <a:rPr lang="en-GB" sz="1800">
                <a:latin typeface="Times New Roman" charset="0"/>
                <a:ea typeface="MS PGothic" charset="0"/>
              </a:rPr>
              <a:t>265 patients  ont bénéficé d’un GBPO, 350 d’un RYGBP</a:t>
            </a:r>
          </a:p>
          <a:p>
            <a:pPr>
              <a:lnSpc>
                <a:spcPct val="90000"/>
              </a:lnSpc>
            </a:pPr>
            <a:r>
              <a:rPr lang="en-GB" sz="1800">
                <a:latin typeface="Times New Roman" charset="0"/>
                <a:ea typeface="MS PGothic" charset="0"/>
              </a:rPr>
              <a:t>Par la même équipe  et les 2 mêmes opérateurs séniors, pas de learning curve  </a:t>
            </a:r>
          </a:p>
          <a:p>
            <a:pPr>
              <a:lnSpc>
                <a:spcPct val="90000"/>
              </a:lnSpc>
            </a:pPr>
            <a:endParaRPr lang="en-GB" sz="1800">
              <a:latin typeface="Times New Roman" charset="0"/>
              <a:ea typeface="MS PGothic" charset="0"/>
            </a:endParaRPr>
          </a:p>
          <a:p>
            <a:pPr>
              <a:lnSpc>
                <a:spcPct val="90000"/>
              </a:lnSpc>
            </a:pPr>
            <a:r>
              <a:rPr lang="en-GB" sz="1800" b="1" u="sng">
                <a:latin typeface="Times New Roman" charset="0"/>
                <a:ea typeface="MS PGothic" charset="0"/>
              </a:rPr>
              <a:t>informatisation: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en-GB" sz="1800">
                <a:latin typeface="Times New Roman" charset="0"/>
                <a:ea typeface="MS PGothic" charset="0"/>
              </a:rPr>
              <a:t>     inclusion des patients à la première consultation post op., (à 1 mois) 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en-GB" sz="1800">
                <a:latin typeface="Times New Roman" charset="0"/>
                <a:ea typeface="MS PGothic" charset="0"/>
              </a:rPr>
              <a:t>	265 / 100% , 350 / 100%          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en-GB" sz="1800">
              <a:latin typeface="Times New Roman" charset="0"/>
              <a:ea typeface="MS PGothic" charset="0"/>
            </a:endParaRPr>
          </a:p>
          <a:p>
            <a:pPr>
              <a:lnSpc>
                <a:spcPct val="90000"/>
              </a:lnSpc>
            </a:pPr>
            <a:r>
              <a:rPr lang="en-GB" sz="1800" b="1" u="sng">
                <a:latin typeface="Times New Roman" charset="0"/>
                <a:ea typeface="MS PGothic" charset="0"/>
              </a:rPr>
              <a:t>Suivi:</a:t>
            </a:r>
            <a:endParaRPr lang="en-GB" sz="1800">
              <a:latin typeface="Times New Roman" charset="0"/>
              <a:ea typeface="MS PGothic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GB" sz="1800">
                <a:latin typeface="Times New Roman" charset="0"/>
                <a:ea typeface="MS PGothic" charset="0"/>
              </a:rPr>
              <a:t>     -chirurgical: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sz="1800">
                <a:latin typeface="Times New Roman" charset="0"/>
                <a:ea typeface="MS PGothic" charset="0"/>
              </a:rPr>
              <a:t>      consult. À 1 mois, puis tous les 2 mois la première année, 2 fois par an les années suivantes. TOGD de routine à chaque consultation.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sz="1800">
                <a:latin typeface="Times New Roman" charset="0"/>
                <a:ea typeface="MS PGothic" charset="0"/>
              </a:rPr>
              <a:t>     -diététique, comportement, psychiatrie... 2 ou plusieurs consultation par an.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 sz="1800">
              <a:latin typeface="Times New Roman" charset="0"/>
              <a:ea typeface="MS PGothic" charset="0"/>
            </a:endParaRPr>
          </a:p>
          <a:p>
            <a:pPr>
              <a:lnSpc>
                <a:spcPct val="90000"/>
              </a:lnSpc>
            </a:pPr>
            <a:r>
              <a:rPr lang="en-GB" sz="1800" b="1" u="sng">
                <a:latin typeface="Times New Roman" charset="0"/>
                <a:ea typeface="MS PGothic" charset="0"/>
              </a:rPr>
              <a:t>Patients perdus de vue: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en-GB" sz="1800">
                <a:latin typeface="Times New Roman" charset="0"/>
                <a:ea typeface="MS PGothic" charset="0"/>
              </a:rPr>
              <a:t>      2%  ( rappel téléph.),  petite série , moins de 3 ans</a:t>
            </a:r>
          </a:p>
          <a:p>
            <a:pPr>
              <a:lnSpc>
                <a:spcPct val="90000"/>
              </a:lnSpc>
            </a:pPr>
            <a:endParaRPr lang="en-GB" sz="1800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971773"/>
      </p:ext>
    </p:extLst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1"/>
          <p:cNvGraphicFramePr/>
          <p:nvPr/>
        </p:nvGraphicFramePr>
        <p:xfrm>
          <a:off x="539552" y="548680"/>
          <a:ext cx="8220595" cy="4662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363" name="ZoneTexte 6"/>
          <p:cNvSpPr txBox="1">
            <a:spLocks noChangeArrowheads="1"/>
          </p:cNvSpPr>
          <p:nvPr/>
        </p:nvSpPr>
        <p:spPr bwMode="auto">
          <a:xfrm>
            <a:off x="1123950" y="5813425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endParaRPr lang="fr-FR" sz="2400"/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2051050" y="5354638"/>
            <a:ext cx="47355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600" b="0" u="none"/>
              <a:t>perte excès de poids: 71% à un an </a:t>
            </a:r>
          </a:p>
          <a:p>
            <a:r>
              <a:rPr lang="fr-FR" sz="1600" b="0" u="none"/>
              <a:t>reprise controlée de 10% de la perte de poids à 3-4 ans</a:t>
            </a:r>
          </a:p>
          <a:p>
            <a:pPr>
              <a:buFont typeface="Monotype Sorts" charset="0"/>
              <a:buNone/>
            </a:pPr>
            <a:endParaRPr lang="fr-FR" sz="1600" b="0" u="none"/>
          </a:p>
        </p:txBody>
      </p:sp>
    </p:spTree>
    <p:extLst>
      <p:ext uri="{BB962C8B-B14F-4D97-AF65-F5344CB8AC3E}">
        <p14:creationId xmlns:p14="http://schemas.microsoft.com/office/powerpoint/2010/main" val="1112794982"/>
      </p:ext>
    </p:extLst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LEEVE 2 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829" y="1338095"/>
            <a:ext cx="3269955" cy="4497470"/>
          </a:xfrm>
          <a:prstGeom prst="rect">
            <a:avLst/>
          </a:prstGeom>
        </p:spPr>
      </p:pic>
      <p:pic>
        <p:nvPicPr>
          <p:cNvPr id="3" name="Image 2" descr="SLEEVE 1 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258" y="1338095"/>
            <a:ext cx="3269955" cy="449747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458808" y="329230"/>
            <a:ext cx="38908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err="1">
                <a:solidFill>
                  <a:srgbClr val="FFFF00"/>
                </a:solidFill>
              </a:rPr>
              <a:t>Sleeve</a:t>
            </a:r>
            <a:r>
              <a:rPr lang="fr-FR" sz="3600" dirty="0">
                <a:solidFill>
                  <a:srgbClr val="FFFF00"/>
                </a:solidFill>
              </a:rPr>
              <a:t> </a:t>
            </a:r>
            <a:r>
              <a:rPr lang="fr-FR" sz="3600" dirty="0" err="1">
                <a:solidFill>
                  <a:srgbClr val="FFFF00"/>
                </a:solidFill>
              </a:rPr>
              <a:t>Gastrectomy</a:t>
            </a:r>
            <a:endParaRPr lang="fr-FR" sz="3600" dirty="0">
              <a:solidFill>
                <a:srgbClr val="FFFF00"/>
              </a:solidFill>
            </a:endParaRPr>
          </a:p>
          <a:p>
            <a:r>
              <a:rPr lang="fr-FR" dirty="0">
                <a:solidFill>
                  <a:srgbClr val="FFFF00"/>
                </a:solidFill>
              </a:rPr>
              <a:t>                      875 Patients</a:t>
            </a:r>
          </a:p>
        </p:txBody>
      </p:sp>
    </p:spTree>
    <p:extLst>
      <p:ext uri="{BB962C8B-B14F-4D97-AF65-F5344CB8AC3E}">
        <p14:creationId xmlns:p14="http://schemas.microsoft.com/office/powerpoint/2010/main" val="2596383436"/>
      </p:ext>
    </p:extLst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 sz="3600" dirty="0">
                <a:solidFill>
                  <a:schemeClr val="tx1"/>
                </a:solidFill>
                <a:ea typeface="+mj-ea"/>
              </a:rPr>
              <a:t>LSG weight loss: %EWL</a:t>
            </a:r>
            <a:endParaRPr lang="en-GB" sz="3600" i="1" dirty="0">
              <a:solidFill>
                <a:schemeClr val="tx1"/>
              </a:solidFill>
              <a:ea typeface="+mj-ea"/>
            </a:endParaRPr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7988421"/>
              </p:ext>
            </p:extLst>
          </p:nvPr>
        </p:nvGraphicFramePr>
        <p:xfrm>
          <a:off x="466725" y="811213"/>
          <a:ext cx="8208963" cy="547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9" name="Graphique" r:id="rId4" imgW="6096000" imgH="4064000" progId="MSGraph.Chart.8">
                  <p:embed followColorScheme="full"/>
                </p:oleObj>
              </mc:Choice>
              <mc:Fallback>
                <p:oleObj name="Graphique" r:id="rId4" imgW="6096000" imgH="40640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25" y="811213"/>
                        <a:ext cx="8208963" cy="547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hart 1"/>
          <p:cNvGraphicFramePr/>
          <p:nvPr/>
        </p:nvGraphicFramePr>
        <p:xfrm>
          <a:off x="47625" y="928670"/>
          <a:ext cx="9096375" cy="5143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684306871"/>
      </p:ext>
    </p:extLst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Création de la SOFCO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-95003" y="1944462"/>
            <a:ext cx="69495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/>
              <a:t>1995 : début </a:t>
            </a:r>
            <a:r>
              <a:rPr lang="fr-FR" dirty="0" err="1"/>
              <a:t>chir</a:t>
            </a:r>
            <a:r>
              <a:rPr lang="fr-FR" dirty="0"/>
              <a:t>. obésité </a:t>
            </a:r>
            <a:r>
              <a:rPr lang="fr-FR" dirty="0" err="1"/>
              <a:t>coelioscopique</a:t>
            </a:r>
            <a:r>
              <a:rPr lang="fr-FR" dirty="0"/>
              <a:t> moderne</a:t>
            </a:r>
          </a:p>
          <a:p>
            <a:r>
              <a:rPr lang="fr-FR" dirty="0"/>
              <a:t>          anneau gastrique</a:t>
            </a:r>
          </a:p>
          <a:p>
            <a:r>
              <a:rPr lang="fr-FR" dirty="0"/>
              <a:t>          médiats</a:t>
            </a:r>
            <a:r>
              <a:rPr lang="mr-IN" dirty="0"/>
              <a:t>……</a:t>
            </a:r>
            <a:r>
              <a:rPr lang="fr-FR" i="1" dirty="0"/>
              <a:t>.  Espoir démesuré / offre </a:t>
            </a:r>
          </a:p>
          <a:p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/>
              <a:t>1997 création de la SOFCO à Paris salon du </a:t>
            </a:r>
            <a:r>
              <a:rPr lang="fr-FR" dirty="0" err="1"/>
              <a:t>Lutaetia</a:t>
            </a:r>
            <a:endParaRPr lang="fr-FR" dirty="0"/>
          </a:p>
          <a:p>
            <a:r>
              <a:rPr lang="fr-FR" dirty="0"/>
              <a:t>          statuts déposés à </a:t>
            </a:r>
            <a:r>
              <a:rPr lang="fr-FR" dirty="0" err="1"/>
              <a:t>marseille</a:t>
            </a:r>
            <a:r>
              <a:rPr lang="fr-FR" dirty="0"/>
              <a:t> (président fondateur)</a:t>
            </a:r>
          </a:p>
          <a:p>
            <a:r>
              <a:rPr lang="fr-FR" dirty="0"/>
              <a:t>          réunion annuelle à Marseille en janvier</a:t>
            </a:r>
          </a:p>
          <a:p>
            <a:r>
              <a:rPr lang="fr-FR" dirty="0"/>
              <a:t>	  demande d’EP par la </a:t>
            </a:r>
            <a:r>
              <a:rPr lang="fr-FR" dirty="0" err="1"/>
              <a:t>Sofco</a:t>
            </a:r>
            <a:endParaRPr lang="fr-FR" dirty="0"/>
          </a:p>
          <a:p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/>
              <a:t>Problème: mono </a:t>
            </a:r>
            <a:r>
              <a:rPr lang="fr-FR" dirty="0" err="1"/>
              <a:t>sponsord</a:t>
            </a:r>
            <a:r>
              <a:rPr lang="fr-FR" dirty="0"/>
              <a:t> INAMED (Apollo)</a:t>
            </a:r>
          </a:p>
          <a:p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/>
              <a:t>Les présidents: </a:t>
            </a:r>
            <a:r>
              <a:rPr lang="fr-FR" dirty="0" err="1"/>
              <a:t>J.M.Zimmermann</a:t>
            </a:r>
            <a:r>
              <a:rPr lang="fr-FR" dirty="0"/>
              <a:t>, puis </a:t>
            </a:r>
            <a:r>
              <a:rPr lang="fr-FR" dirty="0" err="1"/>
              <a:t>J.P.Marmuse</a:t>
            </a:r>
            <a:endParaRPr lang="fr-FR" dirty="0"/>
          </a:p>
          <a:p>
            <a:pPr marL="285750" indent="-285750">
              <a:buFont typeface="Arial"/>
              <a:buChar char="•"/>
            </a:pPr>
            <a:endParaRPr lang="fr-FR" dirty="0"/>
          </a:p>
        </p:txBody>
      </p:sp>
      <p:pic>
        <p:nvPicPr>
          <p:cNvPr id="4" name="Picture 14" descr="C:\Documents and Settings\zimmermann\Mes documents\Mes images\Mes images\GENERAL\sofco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475" y="2220686"/>
            <a:ext cx="4240282" cy="280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617866"/>
      </p:ext>
    </p:extLst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>
                <a:solidFill>
                  <a:schemeClr val="tx1"/>
                </a:solidFill>
                <a:latin typeface="Arial" charset="0"/>
              </a:rPr>
              <a:t>Evolution</a:t>
            </a:r>
            <a:br>
              <a:rPr lang="fr-FR" sz="9600" dirty="0">
                <a:solidFill>
                  <a:schemeClr val="tx1"/>
                </a:solidFill>
                <a:latin typeface="Arial" charset="0"/>
              </a:rPr>
            </a:b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187647" y="1609678"/>
            <a:ext cx="567035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>
              <a:latin typeface="Arial" charset="0"/>
            </a:endParaRPr>
          </a:p>
          <a:p>
            <a:pPr>
              <a:buFont typeface="Monotype Sorts" charset="0"/>
              <a:buNone/>
            </a:pPr>
            <a:endParaRPr lang="fr-FR" dirty="0">
              <a:latin typeface="Arial" charset="0"/>
            </a:endParaRPr>
          </a:p>
          <a:p>
            <a:pPr marL="285750" indent="-285750">
              <a:buFont typeface="Arial"/>
              <a:buChar char="•"/>
            </a:pPr>
            <a:r>
              <a:rPr lang="fr-FR" b="1" dirty="0">
                <a:latin typeface="Arial" charset="0"/>
              </a:rPr>
              <a:t>1997-1998 début des discussions avec l</a:t>
            </a:r>
            <a:r>
              <a:rPr lang="ja-JP" altLang="fr-FR" b="1" dirty="0">
                <a:latin typeface="Arial" charset="0"/>
              </a:rPr>
              <a:t>’</a:t>
            </a:r>
            <a:r>
              <a:rPr lang="fr-FR" altLang="ja-JP" b="1" dirty="0">
                <a:latin typeface="Arial" charset="0"/>
              </a:rPr>
              <a:t>HAS        ( ANAES) pour  </a:t>
            </a:r>
          </a:p>
          <a:p>
            <a:r>
              <a:rPr lang="fr-FR" b="1" dirty="0">
                <a:latin typeface="Arial" charset="0"/>
              </a:rPr>
              <a:t>     la </a:t>
            </a:r>
            <a:r>
              <a:rPr lang="fr-FR" b="1" dirty="0" err="1">
                <a:latin typeface="Arial" charset="0"/>
              </a:rPr>
              <a:t>matériovigilence</a:t>
            </a:r>
            <a:r>
              <a:rPr lang="fr-FR" b="1" dirty="0">
                <a:latin typeface="Arial" charset="0"/>
              </a:rPr>
              <a:t>, </a:t>
            </a:r>
          </a:p>
          <a:p>
            <a:r>
              <a:rPr lang="fr-FR" b="1" dirty="0">
                <a:latin typeface="Arial" charset="0"/>
              </a:rPr>
              <a:t>     l</a:t>
            </a:r>
            <a:r>
              <a:rPr lang="ja-JP" altLang="fr-FR" b="1" dirty="0">
                <a:latin typeface="Arial" charset="0"/>
              </a:rPr>
              <a:t>’</a:t>
            </a:r>
            <a:r>
              <a:rPr lang="fr-FR" altLang="ja-JP" b="1" dirty="0">
                <a:latin typeface="Arial" charset="0"/>
              </a:rPr>
              <a:t>EP </a:t>
            </a:r>
          </a:p>
          <a:p>
            <a:r>
              <a:rPr lang="fr-FR" b="1" dirty="0">
                <a:latin typeface="Arial" charset="0"/>
              </a:rPr>
              <a:t>     la révision de la nomenclature et la cotation en       attente…</a:t>
            </a:r>
          </a:p>
          <a:p>
            <a:pPr marL="285750" indent="-285750">
              <a:buFont typeface="Arial"/>
              <a:buChar char="•"/>
            </a:pPr>
            <a:endParaRPr lang="fr-FR" b="1" dirty="0">
              <a:latin typeface="Arial" charset="0"/>
            </a:endParaRPr>
          </a:p>
          <a:p>
            <a:pPr marL="285750" indent="-285750">
              <a:buFont typeface="Arial"/>
              <a:buChar char="•"/>
            </a:pPr>
            <a:r>
              <a:rPr lang="fr-FR" b="1" dirty="0">
                <a:latin typeface="Arial" charset="0"/>
              </a:rPr>
              <a:t>1999 GBP </a:t>
            </a:r>
            <a:r>
              <a:rPr lang="fr-FR" b="1" dirty="0" err="1">
                <a:latin typeface="Arial" charset="0"/>
              </a:rPr>
              <a:t>coelio</a:t>
            </a:r>
            <a:endParaRPr lang="fr-FR" b="1" dirty="0">
              <a:latin typeface="Arial" charset="0"/>
            </a:endParaRPr>
          </a:p>
          <a:p>
            <a:pPr marL="285750" indent="-285750">
              <a:buFont typeface="Arial"/>
              <a:buChar char="•"/>
            </a:pPr>
            <a:endParaRPr lang="fr-FR" b="1" dirty="0">
              <a:latin typeface="Arial" charset="0"/>
            </a:endParaRPr>
          </a:p>
          <a:p>
            <a:pPr marL="285750" indent="-285750">
              <a:buFont typeface="Arial"/>
              <a:buChar char="•"/>
            </a:pPr>
            <a:endParaRPr lang="fr-FR" dirty="0">
              <a:latin typeface="Arial" charset="0"/>
            </a:endParaRPr>
          </a:p>
          <a:p>
            <a:endParaRPr lang="fr-FR" dirty="0">
              <a:latin typeface="Arial" charset="0"/>
            </a:endParaRPr>
          </a:p>
          <a:p>
            <a:pPr>
              <a:buFont typeface="Monotype Sorts" charset="0"/>
              <a:buNone/>
            </a:pPr>
            <a:endParaRPr lang="fr-FR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042702"/>
      </p:ext>
    </p:extLst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685800" y="-214313"/>
            <a:ext cx="7772400" cy="11430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MS PGothic" pitchFamily="34" charset="-128"/>
                <a:cs typeface="MS PGothic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  <a:cs typeface="MS PGothic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  <a:cs typeface="MS PGothic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  <a:cs typeface="MS PGothic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  <a:cs typeface="MS PGothic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fr-FR" dirty="0">
                <a:solidFill>
                  <a:schemeClr val="tx1"/>
                </a:solidFill>
                <a:latin typeface="Arial" charset="0"/>
                <a:cs typeface="+mj-cs"/>
              </a:rPr>
              <a:t>Evolution</a:t>
            </a: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 bwMode="auto">
          <a:xfrm>
            <a:off x="685800" y="131445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l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Monotype Sorts" charset="0"/>
              <a:buChar char="l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400" b="1">
                <a:latin typeface="Arial" charset="0"/>
              </a:rPr>
              <a:t>Etude multicentrique prospective</a:t>
            </a:r>
          </a:p>
          <a:p>
            <a:endParaRPr lang="fr-FR" sz="2400" b="1">
              <a:latin typeface="Arial" charset="0"/>
            </a:endParaRPr>
          </a:p>
          <a:p>
            <a:r>
              <a:rPr lang="fr-FR" sz="2400" b="1">
                <a:latin typeface="Arial" charset="0"/>
              </a:rPr>
              <a:t>4 centres: </a:t>
            </a:r>
          </a:p>
          <a:p>
            <a:pPr>
              <a:buFont typeface="Monotype Sorts" charset="0"/>
              <a:buNone/>
            </a:pPr>
            <a:r>
              <a:rPr lang="fr-FR" sz="2400" b="1">
                <a:latin typeface="Arial" charset="0"/>
              </a:rPr>
              <a:t>      Belges: Cadiere et Belachew</a:t>
            </a:r>
          </a:p>
          <a:p>
            <a:pPr>
              <a:buFont typeface="Monotype Sorts" charset="0"/>
              <a:buNone/>
            </a:pPr>
            <a:r>
              <a:rPr lang="fr-FR" sz="2400" b="1">
                <a:latin typeface="Arial" charset="0"/>
              </a:rPr>
              <a:t>      Italie: Favretti</a:t>
            </a:r>
          </a:p>
          <a:p>
            <a:pPr>
              <a:buFont typeface="Monotype Sorts" charset="0"/>
              <a:buNone/>
            </a:pPr>
            <a:r>
              <a:rPr lang="fr-FR" sz="2400" b="1">
                <a:latin typeface="Arial" charset="0"/>
              </a:rPr>
              <a:t>      France: Zimmermann</a:t>
            </a:r>
          </a:p>
          <a:p>
            <a:pPr>
              <a:buFont typeface="Monotype Sorts" charset="0"/>
              <a:buNone/>
            </a:pPr>
            <a:endParaRPr lang="fr-FR" sz="2400" b="1">
              <a:latin typeface="Arial" charset="0"/>
            </a:endParaRPr>
          </a:p>
          <a:p>
            <a:r>
              <a:rPr lang="fr-FR" sz="2400" b="1">
                <a:latin typeface="Arial" charset="0"/>
              </a:rPr>
              <a:t>Approbation du Banding aux USA en 2000 à Washington</a:t>
            </a:r>
          </a:p>
          <a:p>
            <a:pPr>
              <a:buFont typeface="Monotype Sorts" charset="0"/>
              <a:buNone/>
            </a:pPr>
            <a:endParaRPr lang="fr-FR" sz="2400" b="1">
              <a:latin typeface="Arial" charset="0"/>
            </a:endParaRPr>
          </a:p>
          <a:p>
            <a:pPr>
              <a:buFont typeface="Monotype Sorts" charset="0"/>
              <a:buNone/>
            </a:pPr>
            <a:endParaRPr lang="fr-FR">
              <a:latin typeface="Arial" charset="0"/>
            </a:endParaRPr>
          </a:p>
          <a:p>
            <a:endParaRPr lang="fr-FR">
              <a:latin typeface="Arial" charset="0"/>
            </a:endParaRPr>
          </a:p>
          <a:p>
            <a:endParaRPr lang="fr-FR">
              <a:latin typeface="Arial" charset="0"/>
            </a:endParaRPr>
          </a:p>
          <a:p>
            <a:pPr>
              <a:buFont typeface="Monotype Sorts" charset="0"/>
              <a:buNone/>
            </a:pPr>
            <a:endParaRPr lang="fr-FR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136075"/>
      </p:ext>
    </p:extLst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Création de l’ICOT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05433" y="2116484"/>
            <a:ext cx="719643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/>
              <a:t> 2003, création de l’ICOT</a:t>
            </a:r>
          </a:p>
          <a:p>
            <a:r>
              <a:rPr lang="fr-FR" dirty="0"/>
              <a:t>          Les chirurgiens privés ne trouvaient pas leurs attentes dans la                        	  SOFCO</a:t>
            </a:r>
          </a:p>
          <a:p>
            <a:r>
              <a:rPr lang="fr-FR" dirty="0"/>
              <a:t>          La répartition: 38 membres </a:t>
            </a:r>
            <a:r>
              <a:rPr lang="fr-FR" dirty="0" err="1"/>
              <a:t>Sofco</a:t>
            </a:r>
            <a:r>
              <a:rPr lang="fr-FR" dirty="0"/>
              <a:t>, 174 </a:t>
            </a:r>
            <a:r>
              <a:rPr lang="fr-FR" dirty="0" err="1"/>
              <a:t>Icot</a:t>
            </a:r>
            <a:r>
              <a:rPr lang="fr-FR" dirty="0"/>
              <a:t> (président: J.MOUIEL)</a:t>
            </a:r>
          </a:p>
          <a:p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rgbClr val="FAFD00"/>
                </a:solidFill>
              </a:rPr>
              <a:t>Soutient de Hélioscopie</a:t>
            </a:r>
          </a:p>
          <a:p>
            <a:pPr marL="285750" indent="-285750">
              <a:buFont typeface="Arial"/>
              <a:buChar char="•"/>
            </a:pPr>
            <a:endParaRPr lang="fr-FR" dirty="0">
              <a:solidFill>
                <a:srgbClr val="FAFD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rgbClr val="FAFD00"/>
                </a:solidFill>
              </a:rPr>
              <a:t>2 années de discussion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4577749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CDF87C-78CD-1349-973C-C058D2060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567352"/>
            <a:ext cx="7772400" cy="1143000"/>
          </a:xfrm>
        </p:spPr>
        <p:txBody>
          <a:bodyPr/>
          <a:lstStyle/>
          <a:p>
            <a:r>
              <a:rPr lang="fr-FR" dirty="0"/>
              <a:t>1995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AD5A496-58CE-3947-95BC-CA1AC0F30B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12 juillet 1995</a:t>
            </a:r>
          </a:p>
          <a:p>
            <a:r>
              <a:rPr lang="fr-FR" dirty="0"/>
              <a:t>L’aventure moderne commence</a:t>
            </a:r>
          </a:p>
        </p:txBody>
      </p:sp>
    </p:spTree>
    <p:extLst>
      <p:ext uri="{BB962C8B-B14F-4D97-AF65-F5344CB8AC3E}">
        <p14:creationId xmlns:p14="http://schemas.microsoft.com/office/powerpoint/2010/main" val="248966223"/>
      </p:ext>
    </p:extLst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fr-FR" sz="4000" dirty="0">
                <a:solidFill>
                  <a:schemeClr val="accent2"/>
                </a:solidFill>
              </a:rPr>
              <a:t>Création de la SOFFCO-MM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05433" y="2116484"/>
            <a:ext cx="7196436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/>
              <a:t> 2005, réunification ICOT / SOFCO </a:t>
            </a:r>
          </a:p>
          <a:p>
            <a:r>
              <a:rPr lang="fr-FR" dirty="0"/>
              <a:t>          avec président </a:t>
            </a:r>
            <a:r>
              <a:rPr lang="fr-FR" dirty="0" err="1"/>
              <a:t>J.Mouiel</a:t>
            </a:r>
            <a:r>
              <a:rPr lang="fr-FR" dirty="0"/>
              <a:t> , </a:t>
            </a:r>
            <a:r>
              <a:rPr lang="fr-FR" dirty="0" err="1"/>
              <a:t>secretaire</a:t>
            </a:r>
            <a:r>
              <a:rPr lang="fr-FR" dirty="0"/>
              <a:t> </a:t>
            </a:r>
            <a:r>
              <a:rPr lang="fr-FR" dirty="0" err="1"/>
              <a:t>éxécutif</a:t>
            </a:r>
            <a:r>
              <a:rPr lang="fr-FR" dirty="0"/>
              <a:t> </a:t>
            </a:r>
            <a:r>
              <a:rPr lang="fr-FR" dirty="0" err="1"/>
              <a:t>S.Benchetrit</a:t>
            </a:r>
            <a:endParaRPr lang="fr-FR" dirty="0"/>
          </a:p>
          <a:p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/>
              <a:t>Ouverture sur les </a:t>
            </a:r>
            <a:r>
              <a:rPr lang="fr-FR" dirty="0" err="1"/>
              <a:t>sponsorts</a:t>
            </a:r>
            <a:endParaRPr lang="fr-FR" dirty="0"/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/>
              <a:t>Fusion des comptes ICOT / SOFCO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 err="1"/>
              <a:t>Reflexion</a:t>
            </a:r>
            <a:r>
              <a:rPr lang="fr-FR" dirty="0"/>
              <a:t> sur le registre et le site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/>
              <a:t>Ouverture vers la francophonie SOF</a:t>
            </a:r>
            <a:r>
              <a:rPr lang="fr-FR" u="sng" dirty="0"/>
              <a:t>F</a:t>
            </a:r>
            <a:r>
              <a:rPr lang="fr-FR" dirty="0"/>
              <a:t>CO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/>
              <a:t>Congrès annuel à Nice (en lieu et place des journées de chirurgie digestive)</a:t>
            </a:r>
          </a:p>
          <a:p>
            <a:pPr marL="285750" indent="-285750">
              <a:buFont typeface="Arial"/>
              <a:buChar char="•"/>
            </a:pPr>
            <a:endParaRPr lang="fr-FR" dirty="0">
              <a:solidFill>
                <a:srgbClr val="FAFD00"/>
              </a:solidFill>
            </a:endParaRP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8909252"/>
      </p:ext>
    </p:extLst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Utilité de la SOFFCO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05433" y="2116484"/>
            <a:ext cx="719643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rgbClr val="FAFD00"/>
                </a:solidFill>
              </a:rPr>
              <a:t>2009 recommandations HAS</a:t>
            </a:r>
          </a:p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rgbClr val="FAFD00"/>
                </a:solidFill>
              </a:rPr>
              <a:t>Registre national</a:t>
            </a:r>
          </a:p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rgbClr val="FAFD00"/>
                </a:solidFill>
              </a:rPr>
              <a:t>Site officiel</a:t>
            </a:r>
          </a:p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rgbClr val="FAFD00"/>
                </a:solidFill>
              </a:rPr>
              <a:t>Labellisation des centres</a:t>
            </a:r>
          </a:p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rgbClr val="FAFD00"/>
                </a:solidFill>
              </a:rPr>
              <a:t>Création du DIU de chirurgie de l’</a:t>
            </a:r>
            <a:r>
              <a:rPr lang="fr-FR" dirty="0" err="1">
                <a:solidFill>
                  <a:srgbClr val="FAFD00"/>
                </a:solidFill>
              </a:rPr>
              <a:t>obèsité</a:t>
            </a:r>
            <a:endParaRPr lang="fr-FR" dirty="0">
              <a:solidFill>
                <a:srgbClr val="FAFD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rgbClr val="FAFD00"/>
                </a:solidFill>
              </a:rPr>
              <a:t>Cotation spécifique pour la </a:t>
            </a:r>
            <a:r>
              <a:rPr lang="fr-FR" dirty="0" err="1">
                <a:solidFill>
                  <a:srgbClr val="FAFD00"/>
                </a:solidFill>
              </a:rPr>
              <a:t>sleeve</a:t>
            </a:r>
            <a:r>
              <a:rPr lang="fr-FR" dirty="0">
                <a:solidFill>
                  <a:srgbClr val="FAFD00"/>
                </a:solidFill>
              </a:rPr>
              <a:t> (T2A)</a:t>
            </a:r>
          </a:p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rgbClr val="FAFD00"/>
                </a:solidFill>
              </a:rPr>
              <a:t>Congrès national itinérant: Montpellier 2011, Lille 2012, Anger 2013, Versailles 2014, Lyon 2015, Nice 2016, Marseille 2017, et Nancy 2018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746192"/>
      </p:ext>
    </p:extLst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Avenir de la SOFFCO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05432" y="2116484"/>
            <a:ext cx="75527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/>
              <a:t>2015, président J.M. Chevalier, modification des statuts</a:t>
            </a:r>
          </a:p>
          <a:p>
            <a:pPr marL="285750" indent="-285750">
              <a:buFont typeface="Arial"/>
              <a:buChar char="•"/>
            </a:pPr>
            <a:r>
              <a:rPr lang="fr-FR" dirty="0"/>
              <a:t>Adaptation aux exigences et aux principes fondateurs, la SOFFCO devient SOFFCO-MM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/>
              <a:t>Principes:</a:t>
            </a:r>
          </a:p>
          <a:p>
            <a:r>
              <a:rPr lang="fr-FR" dirty="0"/>
              <a:t>       -Ouverture vers la pluridisciplinarité</a:t>
            </a:r>
          </a:p>
          <a:p>
            <a:r>
              <a:rPr lang="fr-FR" dirty="0"/>
              <a:t>       -Parité privé/publique  </a:t>
            </a:r>
          </a:p>
          <a:p>
            <a:r>
              <a:rPr lang="fr-FR" dirty="0"/>
              <a:t>              -chacun des systèmes a ses spécificités (</a:t>
            </a:r>
            <a:r>
              <a:rPr lang="fr-FR" dirty="0" err="1"/>
              <a:t>administ</a:t>
            </a:r>
            <a:r>
              <a:rPr lang="fr-FR" dirty="0"/>
              <a:t>., E.P.,)</a:t>
            </a:r>
          </a:p>
          <a:p>
            <a:r>
              <a:rPr lang="fr-FR" dirty="0"/>
              <a:t>              -organisation des centres</a:t>
            </a:r>
          </a:p>
          <a:p>
            <a:r>
              <a:rPr lang="fr-FR" dirty="0"/>
              <a:t>              -prise en charge: </a:t>
            </a:r>
            <a:r>
              <a:rPr lang="fr-FR" dirty="0" err="1"/>
              <a:t>diet</a:t>
            </a:r>
            <a:r>
              <a:rPr lang="fr-FR" dirty="0"/>
              <a:t>. </a:t>
            </a:r>
            <a:r>
              <a:rPr lang="fr-FR" dirty="0" err="1"/>
              <a:t>Psych</a:t>
            </a:r>
            <a:r>
              <a:rPr lang="fr-FR" dirty="0"/>
              <a:t>….</a:t>
            </a:r>
          </a:p>
          <a:p>
            <a:pPr marL="285750" indent="-285750">
              <a:buFont typeface="Arial"/>
              <a:buChar char="•"/>
            </a:pPr>
            <a:r>
              <a:rPr lang="fr-FR" dirty="0"/>
              <a:t>A l’écoute des </a:t>
            </a:r>
            <a:r>
              <a:rPr lang="fr-FR" sz="2000" dirty="0"/>
              <a:t>2</a:t>
            </a:r>
            <a:r>
              <a:rPr lang="fr-FR" dirty="0"/>
              <a:t> systèmes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8385646"/>
      </p:ext>
    </p:extLst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la SOFFCO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05432" y="2116484"/>
            <a:ext cx="75527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/>
              <a:t>plus de 400 membres (à jour de leur cotisation)</a:t>
            </a:r>
          </a:p>
          <a:p>
            <a:pPr marL="285750" indent="-285750">
              <a:buFont typeface="Arial"/>
              <a:buChar char="•"/>
            </a:pPr>
            <a:r>
              <a:rPr lang="fr-FR" dirty="0"/>
              <a:t>Unité obligatoire</a:t>
            </a:r>
          </a:p>
          <a:p>
            <a:pPr marL="285750" indent="-285750">
              <a:buFont typeface="Arial"/>
              <a:buChar char="•"/>
            </a:pPr>
            <a:r>
              <a:rPr lang="fr-FR" dirty="0"/>
              <a:t>Puissance et crédibilité face aux tutelles</a:t>
            </a:r>
          </a:p>
          <a:p>
            <a:pPr marL="285750" indent="-285750">
              <a:buFont typeface="Arial"/>
              <a:buChar char="•"/>
            </a:pPr>
            <a:r>
              <a:rPr lang="fr-FR" dirty="0"/>
              <a:t>Toujours proposer les règles avant qu’elles ne soient imposées (labellisation, registre…)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/>
              <a:t>SOFFCO-MM = une famille : quand elle existe, c’est parfois difficile, mais quand elle n’y est plus ……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306076"/>
      </p:ext>
    </p:extLst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F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1"/>
            <a:ext cx="9732853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642910" y="285728"/>
            <a:ext cx="814393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FF00"/>
                </a:solidFill>
              </a:rPr>
              <a:t>Créer un centre multidisciplinaire de traitement de l’obésité est une nécessité moderne</a:t>
            </a:r>
          </a:p>
          <a:p>
            <a:endParaRPr lang="fr-FR" b="1" dirty="0">
              <a:solidFill>
                <a:srgbClr val="FFFF00"/>
              </a:solidFill>
            </a:endParaRPr>
          </a:p>
          <a:p>
            <a:endParaRPr lang="fr-FR" sz="2000" b="1" u="sng" dirty="0">
              <a:solidFill>
                <a:srgbClr val="FFFF00"/>
              </a:solidFill>
            </a:endParaRPr>
          </a:p>
          <a:p>
            <a:r>
              <a:rPr lang="fr-FR" sz="2000" b="1" u="sng" dirty="0">
                <a:solidFill>
                  <a:srgbClr val="FFFF00"/>
                </a:solidFill>
              </a:rPr>
              <a:t>6000</a:t>
            </a:r>
            <a:r>
              <a:rPr lang="fr-FR" sz="2000" b="1" dirty="0">
                <a:solidFill>
                  <a:srgbClr val="FFFF00"/>
                </a:solidFill>
              </a:rPr>
              <a:t> interventions, </a:t>
            </a:r>
            <a:r>
              <a:rPr lang="fr-FR" sz="2000" b="1" u="sng" dirty="0">
                <a:solidFill>
                  <a:srgbClr val="FFFF00"/>
                </a:solidFill>
              </a:rPr>
              <a:t>2500</a:t>
            </a:r>
            <a:r>
              <a:rPr lang="fr-FR" sz="2000" b="1" dirty="0">
                <a:solidFill>
                  <a:srgbClr val="FFFF00"/>
                </a:solidFill>
              </a:rPr>
              <a:t> gastroplasties , </a:t>
            </a:r>
            <a:r>
              <a:rPr lang="fr-FR" sz="2000" b="1" u="sng" dirty="0">
                <a:solidFill>
                  <a:srgbClr val="FFFF00"/>
                </a:solidFill>
              </a:rPr>
              <a:t>1300</a:t>
            </a:r>
            <a:r>
              <a:rPr lang="fr-FR" sz="2000" b="1" dirty="0">
                <a:solidFill>
                  <a:srgbClr val="FFFF00"/>
                </a:solidFill>
              </a:rPr>
              <a:t> </a:t>
            </a:r>
            <a:r>
              <a:rPr lang="fr-FR" sz="2000" b="1" dirty="0" err="1">
                <a:solidFill>
                  <a:srgbClr val="FFFF00"/>
                </a:solidFill>
              </a:rPr>
              <a:t>gastric</a:t>
            </a:r>
            <a:r>
              <a:rPr lang="fr-FR" sz="2000" b="1" dirty="0">
                <a:solidFill>
                  <a:srgbClr val="FFFF00"/>
                </a:solidFill>
              </a:rPr>
              <a:t> </a:t>
            </a:r>
            <a:r>
              <a:rPr lang="fr-FR" sz="2000" b="1" dirty="0" err="1">
                <a:solidFill>
                  <a:srgbClr val="FFFF00"/>
                </a:solidFill>
              </a:rPr>
              <a:t>bypass</a:t>
            </a:r>
            <a:r>
              <a:rPr lang="fr-FR" sz="2000" b="1" dirty="0">
                <a:solidFill>
                  <a:srgbClr val="FFFF00"/>
                </a:solidFill>
              </a:rPr>
              <a:t>, </a:t>
            </a:r>
            <a:r>
              <a:rPr lang="fr-FR" sz="2000" b="1" u="sng" dirty="0">
                <a:solidFill>
                  <a:srgbClr val="FFFF00"/>
                </a:solidFill>
              </a:rPr>
              <a:t>800 </a:t>
            </a:r>
            <a:r>
              <a:rPr lang="fr-FR" sz="2000" b="1" dirty="0" err="1">
                <a:solidFill>
                  <a:srgbClr val="FFFF00"/>
                </a:solidFill>
              </a:rPr>
              <a:t>sleeves</a:t>
            </a:r>
            <a:r>
              <a:rPr lang="fr-FR" sz="2000" b="1" dirty="0">
                <a:solidFill>
                  <a:srgbClr val="FFFF00"/>
                </a:solidFill>
              </a:rPr>
              <a:t> , </a:t>
            </a:r>
            <a:r>
              <a:rPr lang="fr-FR" sz="2000" b="1" u="sng" dirty="0">
                <a:solidFill>
                  <a:srgbClr val="FFFF00"/>
                </a:solidFill>
              </a:rPr>
              <a:t>800</a:t>
            </a:r>
            <a:r>
              <a:rPr lang="fr-FR" sz="2000" b="1" dirty="0">
                <a:solidFill>
                  <a:srgbClr val="FFFF00"/>
                </a:solidFill>
              </a:rPr>
              <a:t> </a:t>
            </a:r>
            <a:r>
              <a:rPr lang="fr-FR" sz="2000" b="1" dirty="0" err="1">
                <a:solidFill>
                  <a:srgbClr val="FFFF00"/>
                </a:solidFill>
              </a:rPr>
              <a:t>réinterventions</a:t>
            </a:r>
            <a:r>
              <a:rPr lang="fr-FR" sz="2000" b="1" dirty="0">
                <a:solidFill>
                  <a:srgbClr val="FFFF00"/>
                </a:solidFill>
              </a:rPr>
              <a:t>, </a:t>
            </a:r>
            <a:r>
              <a:rPr lang="fr-FR" sz="2000" b="1" u="sng" dirty="0">
                <a:solidFill>
                  <a:srgbClr val="FFFF00"/>
                </a:solidFill>
              </a:rPr>
              <a:t>chirurgie générale </a:t>
            </a:r>
            <a:r>
              <a:rPr lang="fr-FR" sz="2000" b="1" dirty="0">
                <a:solidFill>
                  <a:srgbClr val="FFFF00"/>
                </a:solidFill>
              </a:rPr>
              <a:t>chez les obèses</a:t>
            </a:r>
          </a:p>
          <a:p>
            <a:r>
              <a:rPr lang="fr-FR" sz="2000" b="1" u="sng" dirty="0">
                <a:solidFill>
                  <a:srgbClr val="FFFF00"/>
                </a:solidFill>
              </a:rPr>
              <a:t>30000</a:t>
            </a:r>
            <a:r>
              <a:rPr lang="fr-FR" sz="2000" b="1" dirty="0">
                <a:solidFill>
                  <a:srgbClr val="FFFF00"/>
                </a:solidFill>
              </a:rPr>
              <a:t> consultations de chirurgie, </a:t>
            </a:r>
            <a:r>
              <a:rPr lang="fr-FR" sz="2000" b="1" u="sng" dirty="0">
                <a:solidFill>
                  <a:srgbClr val="FFFF00"/>
                </a:solidFill>
              </a:rPr>
              <a:t>5000</a:t>
            </a:r>
            <a:r>
              <a:rPr lang="fr-FR" sz="2000" b="1" dirty="0">
                <a:solidFill>
                  <a:srgbClr val="FFFF00"/>
                </a:solidFill>
              </a:rPr>
              <a:t> endoscopies hautes, consultations  de cardiologie et bilan, pneumologie, psychiatrie, </a:t>
            </a:r>
            <a:r>
              <a:rPr lang="fr-FR" sz="2000" b="1" dirty="0" err="1">
                <a:solidFill>
                  <a:srgbClr val="FFFF00"/>
                </a:solidFill>
              </a:rPr>
              <a:t>endocrino</a:t>
            </a:r>
            <a:r>
              <a:rPr lang="fr-FR" sz="2000" b="1" dirty="0">
                <a:solidFill>
                  <a:srgbClr val="FFFF00"/>
                </a:solidFill>
              </a:rPr>
              <a:t>, nutrition, surtout en anesthésie</a:t>
            </a:r>
          </a:p>
          <a:p>
            <a:endParaRPr lang="fr-FR" sz="2000" b="1" dirty="0">
              <a:solidFill>
                <a:srgbClr val="FFFF00"/>
              </a:solidFill>
            </a:endParaRPr>
          </a:p>
          <a:p>
            <a:endParaRPr lang="fr-FR" sz="2000" b="1" dirty="0">
              <a:solidFill>
                <a:srgbClr val="FF0000"/>
              </a:solidFill>
            </a:endParaRPr>
          </a:p>
          <a:p>
            <a:r>
              <a:rPr lang="fr-FR" sz="2000" b="1" dirty="0">
                <a:solidFill>
                  <a:srgbClr val="FFFF00"/>
                </a:solidFill>
              </a:rPr>
              <a:t>enseignement avec </a:t>
            </a:r>
            <a:r>
              <a:rPr lang="fr-FR" sz="2000" b="1" u="sng" dirty="0">
                <a:solidFill>
                  <a:srgbClr val="FFFF00"/>
                </a:solidFill>
              </a:rPr>
              <a:t>20 workshops</a:t>
            </a:r>
            <a:r>
              <a:rPr lang="fr-FR" sz="2000" b="1" dirty="0">
                <a:solidFill>
                  <a:srgbClr val="FFFF00"/>
                </a:solidFill>
              </a:rPr>
              <a:t>, DIU de chirurgie de l’obésité, création de la </a:t>
            </a:r>
            <a:r>
              <a:rPr lang="fr-FR" sz="2000" b="1" u="sng" dirty="0">
                <a:solidFill>
                  <a:srgbClr val="FFFF00"/>
                </a:solidFill>
              </a:rPr>
              <a:t>SOFFCO </a:t>
            </a:r>
            <a:r>
              <a:rPr lang="fr-FR" sz="2000" b="1" dirty="0">
                <a:solidFill>
                  <a:srgbClr val="FFFF00"/>
                </a:solidFill>
              </a:rPr>
              <a:t>, </a:t>
            </a:r>
            <a:r>
              <a:rPr lang="fr-FR" sz="2000" b="1" u="sng" dirty="0">
                <a:solidFill>
                  <a:srgbClr val="FFFF00"/>
                </a:solidFill>
              </a:rPr>
              <a:t>Club </a:t>
            </a:r>
            <a:r>
              <a:rPr lang="fr-FR" sz="2000" b="1" u="sng" dirty="0" err="1">
                <a:solidFill>
                  <a:srgbClr val="FFFF00"/>
                </a:solidFill>
              </a:rPr>
              <a:t>bypass</a:t>
            </a:r>
            <a:r>
              <a:rPr lang="fr-FR" sz="2000" b="1" u="sng" dirty="0">
                <a:solidFill>
                  <a:srgbClr val="FFFF00"/>
                </a:solidFill>
              </a:rPr>
              <a:t> </a:t>
            </a:r>
            <a:r>
              <a:rPr lang="fr-FR" sz="2000" b="1" dirty="0">
                <a:solidFill>
                  <a:srgbClr val="FFFF00"/>
                </a:solidFill>
              </a:rPr>
              <a:t>, sièges sociaux étaient  dans notre établissement, partenariat  depuis 2000 avec </a:t>
            </a:r>
            <a:r>
              <a:rPr lang="fr-FR" sz="2000" b="1" u="sng" dirty="0">
                <a:solidFill>
                  <a:srgbClr val="FFFF00"/>
                </a:solidFill>
              </a:rPr>
              <a:t>la faculté  et l’</a:t>
            </a:r>
            <a:r>
              <a:rPr lang="fr-FR" sz="2000" b="1" u="sng" dirty="0" err="1">
                <a:solidFill>
                  <a:srgbClr val="FFFF00"/>
                </a:solidFill>
              </a:rPr>
              <a:t>hopital</a:t>
            </a:r>
            <a:r>
              <a:rPr lang="fr-FR" sz="2000" b="1" u="sng" dirty="0">
                <a:solidFill>
                  <a:srgbClr val="FFFF00"/>
                </a:solidFill>
              </a:rPr>
              <a:t>  Habib </a:t>
            </a:r>
            <a:r>
              <a:rPr lang="fr-FR" sz="2000" b="1" u="sng" dirty="0" err="1">
                <a:solidFill>
                  <a:srgbClr val="FFFF00"/>
                </a:solidFill>
              </a:rPr>
              <a:t>Thameur</a:t>
            </a:r>
            <a:r>
              <a:rPr lang="fr-FR" sz="2000" b="1" u="sng" dirty="0">
                <a:solidFill>
                  <a:srgbClr val="FFFF00"/>
                </a:solidFill>
              </a:rPr>
              <a:t> de Tunis</a:t>
            </a:r>
            <a:r>
              <a:rPr lang="fr-FR" sz="2000" b="1" dirty="0">
                <a:solidFill>
                  <a:srgbClr val="FFFF00"/>
                </a:solidFill>
              </a:rPr>
              <a:t>, création d’un </a:t>
            </a:r>
            <a:r>
              <a:rPr lang="fr-FR" sz="2000" b="1" u="sng" dirty="0">
                <a:solidFill>
                  <a:srgbClr val="FFFF00"/>
                </a:solidFill>
              </a:rPr>
              <a:t>axe Marseille- Maghreb </a:t>
            </a:r>
            <a:r>
              <a:rPr lang="fr-FR" sz="2000" b="1" dirty="0">
                <a:solidFill>
                  <a:srgbClr val="FFFF00"/>
                </a:solidFill>
              </a:rPr>
              <a:t>avec participation active au </a:t>
            </a:r>
            <a:r>
              <a:rPr lang="fr-FR" sz="2000" b="1" dirty="0" err="1">
                <a:solidFill>
                  <a:srgbClr val="FFFF00"/>
                </a:solidFill>
              </a:rPr>
              <a:t>congrés</a:t>
            </a:r>
            <a:r>
              <a:rPr lang="fr-FR" sz="2000" b="1" dirty="0">
                <a:solidFill>
                  <a:srgbClr val="FFFF00"/>
                </a:solidFill>
              </a:rPr>
              <a:t> </a:t>
            </a:r>
            <a:r>
              <a:rPr lang="fr-FR" sz="2000" b="1" dirty="0" err="1">
                <a:solidFill>
                  <a:srgbClr val="FFFF00"/>
                </a:solidFill>
              </a:rPr>
              <a:t>pan-arabe</a:t>
            </a:r>
            <a:r>
              <a:rPr lang="fr-FR" sz="2000" b="1" dirty="0">
                <a:solidFill>
                  <a:srgbClr val="FFFF00"/>
                </a:solidFill>
              </a:rPr>
              <a:t> et  accueil de praticiens en stage.</a:t>
            </a:r>
          </a:p>
          <a:p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923655"/>
      </p:ext>
    </p:extLst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5 12 2008 PHOTOS IPH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55252" y="559617"/>
            <a:ext cx="7909261" cy="55092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FF00"/>
                </a:solidFill>
              </a:rPr>
              <a:t>Créer le centre = une structure physique , non plus virtuelle,</a:t>
            </a:r>
            <a:endParaRPr lang="fr-FR" sz="2000" b="1" u="sng" dirty="0">
              <a:solidFill>
                <a:srgbClr val="FFFF00"/>
              </a:solidFill>
            </a:endParaRPr>
          </a:p>
          <a:p>
            <a:r>
              <a:rPr lang="fr-FR" sz="2000" b="1" dirty="0">
                <a:solidFill>
                  <a:srgbClr val="FFFF00"/>
                </a:solidFill>
              </a:rPr>
              <a:t>officialiser un état de fait, proposer aux patients obèses, BMI&gt; 30 , </a:t>
            </a:r>
          </a:p>
          <a:p>
            <a:r>
              <a:rPr lang="fr-FR" sz="2000" b="1" dirty="0">
                <a:solidFill>
                  <a:srgbClr val="FFFF00"/>
                </a:solidFill>
              </a:rPr>
              <a:t>une prise en charge totale de leur obésité , avec une orientation </a:t>
            </a:r>
          </a:p>
          <a:p>
            <a:r>
              <a:rPr lang="fr-FR" sz="2000" b="1" dirty="0">
                <a:solidFill>
                  <a:srgbClr val="FFFF00"/>
                </a:solidFill>
              </a:rPr>
              <a:t>thérapeutique vers une filière médicale  stricte, </a:t>
            </a:r>
            <a:r>
              <a:rPr lang="fr-FR" sz="2000" b="1" dirty="0" err="1">
                <a:solidFill>
                  <a:srgbClr val="FFFF00"/>
                </a:solidFill>
              </a:rPr>
              <a:t>gastro</a:t>
            </a:r>
            <a:r>
              <a:rPr lang="fr-FR" sz="2000" b="1" dirty="0">
                <a:solidFill>
                  <a:srgbClr val="FFFF00"/>
                </a:solidFill>
              </a:rPr>
              <a:t>-</a:t>
            </a:r>
            <a:r>
              <a:rPr lang="fr-FR" sz="2000" b="1" dirty="0" err="1">
                <a:solidFill>
                  <a:srgbClr val="FFFF00"/>
                </a:solidFill>
              </a:rPr>
              <a:t>entérologique</a:t>
            </a:r>
            <a:endParaRPr lang="fr-FR" sz="2000" b="1" dirty="0">
              <a:solidFill>
                <a:srgbClr val="FFFF00"/>
              </a:solidFill>
            </a:endParaRPr>
          </a:p>
          <a:p>
            <a:r>
              <a:rPr lang="fr-FR" sz="2000" b="1" dirty="0">
                <a:solidFill>
                  <a:srgbClr val="FFFF00"/>
                </a:solidFill>
              </a:rPr>
              <a:t>( ballon </a:t>
            </a:r>
            <a:r>
              <a:rPr lang="fr-FR" sz="2000" b="1" dirty="0" err="1">
                <a:solidFill>
                  <a:srgbClr val="FFFF00"/>
                </a:solidFill>
              </a:rPr>
              <a:t>intragastrique</a:t>
            </a:r>
            <a:r>
              <a:rPr lang="fr-FR" sz="2000" b="1" dirty="0">
                <a:solidFill>
                  <a:srgbClr val="FFFF00"/>
                </a:solidFill>
              </a:rPr>
              <a:t>), ou chirurgicale</a:t>
            </a:r>
          </a:p>
          <a:p>
            <a:r>
              <a:rPr lang="fr-FR" sz="2000" b="1" dirty="0">
                <a:solidFill>
                  <a:srgbClr val="FFFF00"/>
                </a:solidFill>
              </a:rPr>
              <a:t>la prise en charge multidisciplinaire , avant l’intervention, pendant</a:t>
            </a:r>
          </a:p>
          <a:p>
            <a:r>
              <a:rPr lang="fr-FR" sz="2000" b="1" dirty="0">
                <a:solidFill>
                  <a:srgbClr val="FFFF00"/>
                </a:solidFill>
              </a:rPr>
              <a:t>et surtout après l’intervention </a:t>
            </a:r>
          </a:p>
          <a:p>
            <a:r>
              <a:rPr lang="fr-FR" sz="2000" b="1" dirty="0">
                <a:solidFill>
                  <a:srgbClr val="FFFF00"/>
                </a:solidFill>
              </a:rPr>
              <a:t>structure très réactive , outil informatique: registre national SOFFCO</a:t>
            </a:r>
          </a:p>
          <a:p>
            <a:endParaRPr lang="fr-FR" sz="2000" b="1" dirty="0">
              <a:solidFill>
                <a:srgbClr val="FFFF00"/>
              </a:solidFill>
            </a:endParaRPr>
          </a:p>
          <a:p>
            <a:r>
              <a:rPr lang="fr-FR" sz="2000" b="1" dirty="0">
                <a:solidFill>
                  <a:srgbClr val="FFFF00"/>
                </a:solidFill>
              </a:rPr>
              <a:t>plateau technique polyvalent , ( hospitalisation, transport des patients </a:t>
            </a:r>
          </a:p>
          <a:p>
            <a:r>
              <a:rPr lang="fr-FR" sz="2000" b="1" dirty="0">
                <a:solidFill>
                  <a:srgbClr val="FFFF00"/>
                </a:solidFill>
              </a:rPr>
              <a:t>adapté, bloc opératoire, </a:t>
            </a:r>
            <a:r>
              <a:rPr lang="fr-FR" sz="2000" b="1" u="sng" dirty="0">
                <a:solidFill>
                  <a:srgbClr val="FFFF00"/>
                </a:solidFill>
              </a:rPr>
              <a:t>réanimation,</a:t>
            </a:r>
            <a:r>
              <a:rPr lang="fr-FR" sz="2000" b="1" dirty="0">
                <a:solidFill>
                  <a:srgbClr val="FFFF00"/>
                </a:solidFill>
              </a:rPr>
              <a:t> </a:t>
            </a:r>
            <a:r>
              <a:rPr lang="fr-FR" sz="2000" b="1" u="sng" dirty="0">
                <a:solidFill>
                  <a:srgbClr val="FFFF00"/>
                </a:solidFill>
              </a:rPr>
              <a:t>surveillance continue</a:t>
            </a:r>
            <a:r>
              <a:rPr lang="fr-FR" sz="2000" b="1" dirty="0">
                <a:solidFill>
                  <a:srgbClr val="FFFF00"/>
                </a:solidFill>
              </a:rPr>
              <a:t>, </a:t>
            </a:r>
            <a:r>
              <a:rPr lang="fr-FR" sz="2000" b="1" u="sng" dirty="0">
                <a:solidFill>
                  <a:srgbClr val="FFFF00"/>
                </a:solidFill>
              </a:rPr>
              <a:t>radiologie,</a:t>
            </a:r>
          </a:p>
          <a:p>
            <a:r>
              <a:rPr lang="fr-FR" sz="2000" b="1" u="sng" dirty="0">
                <a:solidFill>
                  <a:srgbClr val="FFFF00"/>
                </a:solidFill>
              </a:rPr>
              <a:t> scanner et IRM</a:t>
            </a:r>
            <a:r>
              <a:rPr lang="fr-FR" sz="2000" b="1" dirty="0">
                <a:solidFill>
                  <a:srgbClr val="FFFF00"/>
                </a:solidFill>
              </a:rPr>
              <a:t>,  nutrition, psychiatrie, </a:t>
            </a:r>
            <a:r>
              <a:rPr lang="fr-FR" sz="2000" b="1" u="sng" dirty="0">
                <a:solidFill>
                  <a:srgbClr val="FFFF00"/>
                </a:solidFill>
              </a:rPr>
              <a:t>gastrologie interventionnelle</a:t>
            </a:r>
            <a:r>
              <a:rPr lang="fr-FR" sz="2000" b="1" dirty="0">
                <a:solidFill>
                  <a:srgbClr val="FFFF00"/>
                </a:solidFill>
              </a:rPr>
              <a:t>, </a:t>
            </a:r>
          </a:p>
          <a:p>
            <a:r>
              <a:rPr lang="fr-FR" sz="2000" b="1" dirty="0">
                <a:solidFill>
                  <a:srgbClr val="FFFF00"/>
                </a:solidFill>
              </a:rPr>
              <a:t>cardiologie et pneumologie, laboratoire…). </a:t>
            </a:r>
          </a:p>
          <a:p>
            <a:endParaRPr lang="fr-FR" sz="2000" b="1" dirty="0">
              <a:solidFill>
                <a:srgbClr val="FFFF00"/>
              </a:solidFill>
            </a:endParaRPr>
          </a:p>
          <a:p>
            <a:r>
              <a:rPr lang="fr-FR" sz="2800" b="1" u="sng" dirty="0"/>
              <a:t>collaboration  interactive, disponibilité,</a:t>
            </a:r>
          </a:p>
          <a:p>
            <a:r>
              <a:rPr lang="fr-FR" sz="2800" b="1" u="sng" dirty="0"/>
              <a:t> l’attente zéro en cas d’urgence</a:t>
            </a:r>
            <a:endParaRPr lang="fr-FR" sz="2000" b="1" u="sng" dirty="0"/>
          </a:p>
          <a:p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820159196"/>
      </p:ext>
    </p:extLst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F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1"/>
            <a:ext cx="9732853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1148845" y="635573"/>
            <a:ext cx="9225602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FF00"/>
                </a:solidFill>
              </a:rPr>
              <a:t>Le patient obèse devra trouver au niveau de ce centre, </a:t>
            </a:r>
          </a:p>
          <a:p>
            <a:r>
              <a:rPr lang="fr-FR" sz="2000" b="1" dirty="0">
                <a:solidFill>
                  <a:srgbClr val="FFFF00"/>
                </a:solidFill>
              </a:rPr>
              <a:t>toutes les  informations qu’il souhaite , </a:t>
            </a:r>
          </a:p>
          <a:p>
            <a:r>
              <a:rPr lang="fr-FR" sz="2000" b="1" dirty="0">
                <a:solidFill>
                  <a:srgbClr val="FFFF00"/>
                </a:solidFill>
              </a:rPr>
              <a:t>réponse très rapide (centre de documentation:  support papier</a:t>
            </a:r>
          </a:p>
          <a:p>
            <a:r>
              <a:rPr lang="fr-FR" sz="2000" b="1" dirty="0">
                <a:solidFill>
                  <a:srgbClr val="FFFF00"/>
                </a:solidFill>
              </a:rPr>
              <a:t> et </a:t>
            </a:r>
            <a:r>
              <a:rPr lang="fr-FR" sz="2000" b="1" dirty="0" err="1">
                <a:solidFill>
                  <a:srgbClr val="FFFF00"/>
                </a:solidFill>
              </a:rPr>
              <a:t>video</a:t>
            </a:r>
            <a:r>
              <a:rPr lang="fr-FR" sz="2000" b="1" dirty="0">
                <a:solidFill>
                  <a:srgbClr val="FFFF00"/>
                </a:solidFill>
              </a:rPr>
              <a:t> informatique)</a:t>
            </a:r>
          </a:p>
          <a:p>
            <a:endParaRPr lang="fr-FR" sz="2000" b="1" dirty="0">
              <a:solidFill>
                <a:srgbClr val="FFFF00"/>
              </a:solidFill>
            </a:endParaRPr>
          </a:p>
          <a:p>
            <a:endParaRPr lang="fr-FR" sz="2000" b="1" dirty="0">
              <a:solidFill>
                <a:srgbClr val="FFFF00"/>
              </a:solidFill>
            </a:endParaRPr>
          </a:p>
          <a:p>
            <a:r>
              <a:rPr lang="fr-FR" sz="2000" b="1" dirty="0">
                <a:solidFill>
                  <a:srgbClr val="FFFF00"/>
                </a:solidFill>
              </a:rPr>
              <a:t>L’expertise des personnels, médicaux et paramédicaux </a:t>
            </a:r>
          </a:p>
          <a:p>
            <a:r>
              <a:rPr lang="fr-FR" sz="2000" b="1" dirty="0">
                <a:solidFill>
                  <a:srgbClr val="FFFF00"/>
                </a:solidFill>
              </a:rPr>
              <a:t>répondra aux exigences d’une chartre (formation, cursus….)</a:t>
            </a:r>
          </a:p>
          <a:p>
            <a:endParaRPr lang="fr-FR" sz="2000" b="1" dirty="0">
              <a:solidFill>
                <a:srgbClr val="FFFF00"/>
              </a:solidFill>
            </a:endParaRPr>
          </a:p>
          <a:p>
            <a:endParaRPr lang="fr-FR" sz="2000" b="1" dirty="0">
              <a:solidFill>
                <a:srgbClr val="FFFF00"/>
              </a:solidFill>
            </a:endParaRPr>
          </a:p>
          <a:p>
            <a:r>
              <a:rPr lang="fr-FR" sz="2000" b="1" dirty="0">
                <a:solidFill>
                  <a:srgbClr val="FFFF00"/>
                </a:solidFill>
              </a:rPr>
              <a:t>Buts: - devenir une référence HAS</a:t>
            </a:r>
          </a:p>
          <a:p>
            <a:r>
              <a:rPr lang="fr-FR" sz="2000" b="1" dirty="0">
                <a:solidFill>
                  <a:srgbClr val="FFFF00"/>
                </a:solidFill>
              </a:rPr>
              <a:t>           - attractif  (les patients , certains praticiens reconnus</a:t>
            </a:r>
          </a:p>
          <a:p>
            <a:r>
              <a:rPr lang="fr-FR" sz="2000" b="1" dirty="0">
                <a:solidFill>
                  <a:srgbClr val="FFFF00"/>
                </a:solidFill>
              </a:rPr>
              <a:t>             chirurgiens </a:t>
            </a:r>
            <a:r>
              <a:rPr lang="fr-FR" sz="2000" b="1" dirty="0" err="1">
                <a:solidFill>
                  <a:srgbClr val="FFFF00"/>
                </a:solidFill>
              </a:rPr>
              <a:t>bariatriques</a:t>
            </a:r>
            <a:r>
              <a:rPr lang="fr-FR" sz="2000" b="1" dirty="0">
                <a:solidFill>
                  <a:srgbClr val="FFFF00"/>
                </a:solidFill>
              </a:rPr>
              <a:t>)</a:t>
            </a:r>
          </a:p>
          <a:p>
            <a:r>
              <a:rPr lang="fr-FR" sz="2000" b="1" dirty="0">
                <a:solidFill>
                  <a:srgbClr val="FFFF00"/>
                </a:solidFill>
              </a:rPr>
              <a:t>           - conforter  et augmenter l’avance  de l’établissement  </a:t>
            </a:r>
          </a:p>
          <a:p>
            <a:endParaRPr lang="fr-FR" sz="2000" b="1" dirty="0">
              <a:solidFill>
                <a:srgbClr val="FFFF00"/>
              </a:solidFill>
            </a:endParaRPr>
          </a:p>
          <a:p>
            <a:endParaRPr lang="fr-FR" sz="2000" b="1" dirty="0">
              <a:solidFill>
                <a:srgbClr val="FFFF00"/>
              </a:solidFill>
            </a:endParaRPr>
          </a:p>
          <a:p>
            <a:endParaRPr lang="fr-FR" sz="2000" b="1" dirty="0">
              <a:solidFill>
                <a:srgbClr val="FFFF00"/>
              </a:solidFill>
            </a:endParaRPr>
          </a:p>
          <a:p>
            <a:r>
              <a:rPr lang="fr-FR" sz="2000" b="1" dirty="0">
                <a:solidFill>
                  <a:srgbClr val="FFFF00"/>
                </a:solidFill>
              </a:rPr>
              <a:t>Ce projet  </a:t>
            </a:r>
            <a:r>
              <a:rPr lang="fr-FR" sz="2000" b="1" dirty="0" err="1">
                <a:solidFill>
                  <a:srgbClr val="FFFF00"/>
                </a:solidFill>
              </a:rPr>
              <a:t>obligeà</a:t>
            </a:r>
            <a:r>
              <a:rPr lang="fr-FR" sz="2000" b="1" dirty="0">
                <a:solidFill>
                  <a:srgbClr val="FFFF00"/>
                </a:solidFill>
              </a:rPr>
              <a:t> une parfaite collaboration et une réelle identité de vue commune </a:t>
            </a:r>
          </a:p>
          <a:p>
            <a:r>
              <a:rPr lang="fr-FR" sz="2000" b="1" dirty="0">
                <a:solidFill>
                  <a:srgbClr val="FFFF00"/>
                </a:solidFill>
              </a:rPr>
              <a:t>entre la direction de l’établissement et les praticiens concernés</a:t>
            </a:r>
          </a:p>
          <a:p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1746254469"/>
      </p:ext>
    </p:extLst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L’aventure continue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Sécurisation des procédures RAC</a:t>
            </a:r>
            <a:r>
              <a:rPr lang="mr-IN" dirty="0"/>
              <a:t>…</a:t>
            </a:r>
            <a:endParaRPr lang="fr-FR" dirty="0"/>
          </a:p>
          <a:p>
            <a:r>
              <a:rPr lang="fr-FR" dirty="0"/>
              <a:t>Chirurgie en ambulatoire</a:t>
            </a:r>
          </a:p>
          <a:p>
            <a:r>
              <a:rPr lang="fr-FR" dirty="0"/>
              <a:t>Suivi connecté avec plate formes dédiées</a:t>
            </a:r>
          </a:p>
          <a:p>
            <a:endParaRPr lang="fr-FR" dirty="0"/>
          </a:p>
          <a:p>
            <a:r>
              <a:rPr lang="fr-FR" dirty="0"/>
              <a:t>Nouvelles procédure en évaluation:</a:t>
            </a:r>
          </a:p>
          <a:p>
            <a:pPr marL="0" indent="0">
              <a:buNone/>
            </a:pPr>
            <a:r>
              <a:rPr lang="fr-FR" dirty="0"/>
              <a:t>      -la </a:t>
            </a:r>
            <a:r>
              <a:rPr lang="fr-FR" dirty="0" err="1"/>
              <a:t>N.sleeve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      -les suture par endoscopie interventionnelle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b="1" i="1" dirty="0">
                <a:solidFill>
                  <a:srgbClr val="FFFF00"/>
                </a:solidFill>
              </a:rPr>
              <a:t>Idéal: un </a:t>
            </a:r>
            <a:r>
              <a:rPr lang="fr-FR" b="1" i="1" dirty="0" err="1">
                <a:solidFill>
                  <a:srgbClr val="FFFF00"/>
                </a:solidFill>
              </a:rPr>
              <a:t>medecin</a:t>
            </a:r>
            <a:r>
              <a:rPr lang="fr-FR" b="1" i="1" dirty="0">
                <a:solidFill>
                  <a:srgbClr val="FFFF00"/>
                </a:solidFill>
              </a:rPr>
              <a:t> de l’obésité à la fois Chirurgien et gastro </a:t>
            </a:r>
            <a:r>
              <a:rPr lang="fr-FR" b="1" i="1" dirty="0" err="1">
                <a:solidFill>
                  <a:srgbClr val="FFFF00"/>
                </a:solidFill>
              </a:rPr>
              <a:t>entérologue</a:t>
            </a:r>
            <a:endParaRPr lang="fr-FR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344937"/>
      </p:ext>
    </p:extLst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fr-FR">
                <a:solidFill>
                  <a:schemeClr val="tx1"/>
                </a:solidFill>
                <a:latin typeface="Arial" charset="0"/>
                <a:cs typeface="+mj-cs"/>
              </a:rPr>
              <a:t>ANNEE  2005</a:t>
            </a:r>
          </a:p>
        </p:txBody>
      </p:sp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b="1">
                <a:latin typeface="Arial" charset="0"/>
              </a:rPr>
              <a:t>          MARS:  26° CONGRES NATIONAL DE CHIRURGIE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sz="1800" b="1" i="1">
                <a:latin typeface="Arial" charset="0"/>
              </a:rPr>
              <a:t>ABDERRAOUF CHERIF          </a:t>
            </a:r>
            <a:r>
              <a:rPr lang="fr-FR" b="1">
                <a:latin typeface="Arial" charset="0"/>
              </a:rPr>
              <a:t> </a:t>
            </a:r>
            <a:r>
              <a:rPr lang="fr-FR" sz="1600" b="1">
                <a:latin typeface="Arial" charset="0"/>
              </a:rPr>
              <a:t>HOPITAL HABIB TAMEUR, TUNIS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b="1" i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sz="1800" b="1" i="1">
                <a:latin typeface="Arial" charset="0"/>
              </a:rPr>
              <a:t>JEAN-LUC  BOUILLOT</a:t>
            </a:r>
            <a:r>
              <a:rPr lang="fr-FR" b="1">
                <a:latin typeface="Arial" charset="0"/>
              </a:rPr>
              <a:t>            </a:t>
            </a:r>
            <a:r>
              <a:rPr lang="fr-FR" sz="1600" b="1">
                <a:latin typeface="Arial" charset="0"/>
              </a:rPr>
              <a:t>HOPITAL HOTEL DIEU, PARIS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sz="1800" b="1" i="1">
                <a:latin typeface="Arial" charset="0"/>
              </a:rPr>
              <a:t>CHRISTOPHE  MOUGNIOT</a:t>
            </a:r>
            <a:r>
              <a:rPr lang="fr-FR" b="1">
                <a:latin typeface="Arial" charset="0"/>
              </a:rPr>
              <a:t>      </a:t>
            </a:r>
            <a:r>
              <a:rPr lang="fr-FR" sz="1600" b="1">
                <a:latin typeface="Arial" charset="0"/>
              </a:rPr>
              <a:t>HOPITAL PRIVE CLAIRVAL, MARSEILLE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sz="1800" b="1" i="1">
                <a:latin typeface="Arial" charset="0"/>
              </a:rPr>
              <a:t>JEAN-PIERRE MARMUSE</a:t>
            </a:r>
            <a:r>
              <a:rPr lang="fr-FR" sz="1600" b="1">
                <a:latin typeface="Arial" charset="0"/>
              </a:rPr>
              <a:t>         HOPITAL BICHAT,  PARIS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sz="1800" b="1" i="1">
                <a:latin typeface="Arial" charset="0"/>
              </a:rPr>
              <a:t>JEAN-MARIE ZIMMERMANN</a:t>
            </a:r>
            <a:r>
              <a:rPr lang="fr-FR" sz="1600" b="1">
                <a:latin typeface="Arial" charset="0"/>
              </a:rPr>
              <a:t>    HOPITAL PRIVE CLAIRVAL, MARSEILLE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</p:txBody>
      </p:sp>
      <p:sp>
        <p:nvSpPr>
          <p:cNvPr id="8195" name="WordArt 4" descr="Rayures étroites verticales"/>
          <p:cNvSpPr>
            <a:spLocks noChangeArrowheads="1" noChangeShapeType="1" noTextEdit="1"/>
          </p:cNvSpPr>
          <p:nvPr/>
        </p:nvSpPr>
        <p:spPr bwMode="auto">
          <a:xfrm>
            <a:off x="3214688" y="5648325"/>
            <a:ext cx="2714625" cy="82867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fr-FR" sz="28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6662" dir="2115817" algn="ctr" rotWithShape="0">
                    <a:srgbClr val="00000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BON TRAVAIL</a:t>
            </a:r>
          </a:p>
        </p:txBody>
      </p:sp>
      <p:pic>
        <p:nvPicPr>
          <p:cNvPr id="8196" name="Picture 5" descr="C:\Documents and Settings\zimmermann\Mes documents\Mes images\Mes images\Tozeur 2004\DSC003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76200"/>
            <a:ext cx="95250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6823" name="Text Box 7"/>
          <p:cNvSpPr txBox="1">
            <a:spLocks noChangeArrowheads="1"/>
          </p:cNvSpPr>
          <p:nvPr/>
        </p:nvSpPr>
        <p:spPr bwMode="auto">
          <a:xfrm>
            <a:off x="831850" y="1687513"/>
            <a:ext cx="946150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fr-FR" sz="1800" b="1">
                <a:effectLst/>
                <a:latin typeface="Arial" charset="0"/>
                <a:ea typeface="+mn-ea"/>
                <a:cs typeface="Arial" charset="0"/>
              </a:rPr>
              <a:t>            </a:t>
            </a:r>
            <a:endParaRPr lang="fr-FR" sz="1800"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546824" name="Text Box 8"/>
          <p:cNvSpPr txBox="1">
            <a:spLocks noChangeArrowheads="1"/>
          </p:cNvSpPr>
          <p:nvPr/>
        </p:nvSpPr>
        <p:spPr bwMode="auto">
          <a:xfrm>
            <a:off x="2193925" y="651827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546826" name="Text Box 10"/>
          <p:cNvSpPr txBox="1">
            <a:spLocks noChangeArrowheads="1"/>
          </p:cNvSpPr>
          <p:nvPr/>
        </p:nvSpPr>
        <p:spPr bwMode="auto">
          <a:xfrm>
            <a:off x="1676400" y="304800"/>
            <a:ext cx="6330950" cy="6424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32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            ATTENTION !</a:t>
            </a:r>
          </a:p>
          <a:p>
            <a:pPr>
              <a:defRPr/>
            </a:pPr>
            <a:endParaRPr lang="fr-FR" sz="3200" b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r>
              <a:rPr lang="fr-FR" sz="28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La procédure</a:t>
            </a: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ne se choisit pas en fonction </a:t>
            </a:r>
          </a:p>
          <a:p>
            <a:pPr>
              <a:defRPr/>
            </a:pP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de l</a:t>
            </a:r>
            <a:r>
              <a:rPr lang="ja-JP" altLang="fr-FR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’</a:t>
            </a: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envie du moment</a:t>
            </a:r>
          </a:p>
          <a:p>
            <a:pPr>
              <a:defRPr/>
            </a:pPr>
            <a:endParaRPr lang="fr-FR" b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r>
              <a:rPr lang="fr-FR" sz="28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La procédure</a:t>
            </a: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doit être choisie selon les </a:t>
            </a:r>
          </a:p>
          <a:p>
            <a:pPr>
              <a:defRPr/>
            </a:pPr>
            <a:endParaRPr lang="fr-FR" b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-possibilités chirurgicales de l</a:t>
            </a:r>
            <a:r>
              <a:rPr lang="ja-JP" altLang="fr-FR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’</a:t>
            </a: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établissement</a:t>
            </a:r>
          </a:p>
          <a:p>
            <a:pPr>
              <a:defRPr/>
            </a:pPr>
            <a:endParaRPr lang="fr-FR" b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-compétences techniques de l</a:t>
            </a:r>
            <a:r>
              <a:rPr lang="ja-JP" altLang="fr-FR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’</a:t>
            </a: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équipe</a:t>
            </a:r>
          </a:p>
          <a:p>
            <a:pPr>
              <a:defRPr/>
            </a:pPr>
            <a:endParaRPr lang="fr-FR" b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-possibilités de suivi du patient</a:t>
            </a:r>
          </a:p>
          <a:p>
            <a:pPr>
              <a:defRPr/>
            </a:pPr>
            <a:endParaRPr lang="fr-FR" b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endParaRPr lang="fr-FR" b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r>
              <a:rPr lang="fr-FR" sz="32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EQUIPE PLURI DISCIPLINAIRE</a:t>
            </a:r>
          </a:p>
          <a:p>
            <a:pPr>
              <a:defRPr/>
            </a:pP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8561376"/>
      </p:ext>
    </p:extLst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fr-FR">
                <a:solidFill>
                  <a:schemeClr val="tx1"/>
                </a:solidFill>
                <a:latin typeface="Arial" charset="0"/>
                <a:cs typeface="+mj-cs"/>
              </a:rPr>
              <a:t>ANNEE  2005</a:t>
            </a:r>
          </a:p>
        </p:txBody>
      </p:sp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b="1">
                <a:latin typeface="Arial" charset="0"/>
              </a:rPr>
              <a:t>          MARS:  26° CONGRES NATIONAL DE CHIRURGIE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sz="1800" b="1" i="1">
                <a:latin typeface="Arial" charset="0"/>
              </a:rPr>
              <a:t>ABDERRAOUF CHERIF          </a:t>
            </a:r>
            <a:r>
              <a:rPr lang="fr-FR" b="1">
                <a:latin typeface="Arial" charset="0"/>
              </a:rPr>
              <a:t> </a:t>
            </a:r>
            <a:r>
              <a:rPr lang="fr-FR" sz="1600" b="1">
                <a:latin typeface="Arial" charset="0"/>
              </a:rPr>
              <a:t>HOPITAL HABIB TAMEUR, TUNIS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b="1" i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sz="1800" b="1" i="1">
                <a:latin typeface="Arial" charset="0"/>
              </a:rPr>
              <a:t>JEAN-LUC  BOUILLOT</a:t>
            </a:r>
            <a:r>
              <a:rPr lang="fr-FR" b="1">
                <a:latin typeface="Arial" charset="0"/>
              </a:rPr>
              <a:t>            </a:t>
            </a:r>
            <a:r>
              <a:rPr lang="fr-FR" sz="1600" b="1">
                <a:latin typeface="Arial" charset="0"/>
              </a:rPr>
              <a:t>HOPITAL HOTEL DIEU, PARIS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sz="1800" b="1" i="1">
                <a:latin typeface="Arial" charset="0"/>
              </a:rPr>
              <a:t>CHRISTOPHE  MOUGNIOT</a:t>
            </a:r>
            <a:r>
              <a:rPr lang="fr-FR" b="1">
                <a:latin typeface="Arial" charset="0"/>
              </a:rPr>
              <a:t>      </a:t>
            </a:r>
            <a:r>
              <a:rPr lang="fr-FR" sz="1600" b="1">
                <a:latin typeface="Arial" charset="0"/>
              </a:rPr>
              <a:t>HOPITAL PRIVE CLAIRVAL, MARSEILLE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sz="1800" b="1" i="1">
                <a:latin typeface="Arial" charset="0"/>
              </a:rPr>
              <a:t>JEAN-PIERRE MARMUSE</a:t>
            </a:r>
            <a:r>
              <a:rPr lang="fr-FR" sz="1600" b="1">
                <a:latin typeface="Arial" charset="0"/>
              </a:rPr>
              <a:t>         HOPITAL BICHAT,  PARIS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sz="1800" b="1" i="1">
                <a:latin typeface="Arial" charset="0"/>
              </a:rPr>
              <a:t>JEAN-MARIE ZIMMERMANN</a:t>
            </a:r>
            <a:r>
              <a:rPr lang="fr-FR" sz="1600" b="1">
                <a:latin typeface="Arial" charset="0"/>
              </a:rPr>
              <a:t>    HOPITAL PRIVE CLAIRVAL, MARSEILLE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</p:txBody>
      </p:sp>
      <p:sp>
        <p:nvSpPr>
          <p:cNvPr id="8195" name="WordArt 4" descr="Rayures étroites verticales"/>
          <p:cNvSpPr>
            <a:spLocks noChangeArrowheads="1" noChangeShapeType="1" noTextEdit="1"/>
          </p:cNvSpPr>
          <p:nvPr/>
        </p:nvSpPr>
        <p:spPr bwMode="auto">
          <a:xfrm>
            <a:off x="3214688" y="5648325"/>
            <a:ext cx="2714625" cy="82867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fr-FR" sz="28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6662" dir="2115817" algn="ctr" rotWithShape="0">
                    <a:srgbClr val="00000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BON TRAVAIL</a:t>
            </a:r>
          </a:p>
        </p:txBody>
      </p:sp>
      <p:pic>
        <p:nvPicPr>
          <p:cNvPr id="8196" name="Picture 5" descr="C:\Documents and Settings\zimmermann\Mes documents\Mes images\Mes images\Tozeur 2004\DSC003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76200"/>
            <a:ext cx="95250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6823" name="Text Box 7"/>
          <p:cNvSpPr txBox="1">
            <a:spLocks noChangeArrowheads="1"/>
          </p:cNvSpPr>
          <p:nvPr/>
        </p:nvSpPr>
        <p:spPr bwMode="auto">
          <a:xfrm>
            <a:off x="831850" y="1687513"/>
            <a:ext cx="946150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fr-FR" sz="1800" b="1">
                <a:effectLst/>
                <a:latin typeface="Arial" charset="0"/>
                <a:ea typeface="+mn-ea"/>
                <a:cs typeface="Arial" charset="0"/>
              </a:rPr>
              <a:t>            </a:t>
            </a:r>
            <a:endParaRPr lang="fr-FR" sz="1800"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546824" name="Text Box 8"/>
          <p:cNvSpPr txBox="1">
            <a:spLocks noChangeArrowheads="1"/>
          </p:cNvSpPr>
          <p:nvPr/>
        </p:nvSpPr>
        <p:spPr bwMode="auto">
          <a:xfrm>
            <a:off x="2193925" y="651827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546826" name="Text Box 10"/>
          <p:cNvSpPr txBox="1">
            <a:spLocks noChangeArrowheads="1"/>
          </p:cNvSpPr>
          <p:nvPr/>
        </p:nvSpPr>
        <p:spPr bwMode="auto">
          <a:xfrm>
            <a:off x="1676400" y="304800"/>
            <a:ext cx="6330950" cy="6424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32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            ATTENTION !</a:t>
            </a:r>
          </a:p>
          <a:p>
            <a:pPr>
              <a:defRPr/>
            </a:pPr>
            <a:endParaRPr lang="fr-FR" sz="3200" b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r>
              <a:rPr lang="fr-FR" sz="28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La procédure</a:t>
            </a: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ne se choisit pas en fonction </a:t>
            </a:r>
          </a:p>
          <a:p>
            <a:pPr>
              <a:defRPr/>
            </a:pP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de l</a:t>
            </a:r>
            <a:r>
              <a:rPr lang="ja-JP" altLang="fr-FR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’</a:t>
            </a: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envie du moment</a:t>
            </a:r>
          </a:p>
          <a:p>
            <a:pPr>
              <a:defRPr/>
            </a:pPr>
            <a:endParaRPr lang="fr-FR" b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r>
              <a:rPr lang="fr-FR" sz="28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La procédure</a:t>
            </a: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doit être choisie selon les </a:t>
            </a:r>
          </a:p>
          <a:p>
            <a:pPr>
              <a:defRPr/>
            </a:pPr>
            <a:endParaRPr lang="fr-FR" b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-possibilités chirurgicales de l</a:t>
            </a:r>
            <a:r>
              <a:rPr lang="ja-JP" altLang="fr-FR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’</a:t>
            </a: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établissement</a:t>
            </a:r>
          </a:p>
          <a:p>
            <a:pPr>
              <a:defRPr/>
            </a:pPr>
            <a:endParaRPr lang="fr-FR" b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-compétences techniques de l</a:t>
            </a:r>
            <a:r>
              <a:rPr lang="ja-JP" altLang="fr-FR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’</a:t>
            </a: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équipe</a:t>
            </a:r>
          </a:p>
          <a:p>
            <a:pPr>
              <a:defRPr/>
            </a:pPr>
            <a:endParaRPr lang="fr-FR" b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-possibilités de suivi du patient</a:t>
            </a:r>
          </a:p>
          <a:p>
            <a:pPr>
              <a:defRPr/>
            </a:pPr>
            <a:endParaRPr lang="fr-FR" b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endParaRPr lang="fr-FR" b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r>
              <a:rPr lang="fr-FR" sz="32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EQUIPE PLURI DISCIPLINAIRE</a:t>
            </a:r>
          </a:p>
          <a:p>
            <a:pPr>
              <a:defRPr/>
            </a:pPr>
            <a:r>
              <a:rPr lang="fr-FR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6230810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1"/>
          <p:cNvSpPr txBox="1">
            <a:spLocks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MS PGothic" pitchFamily="34" charset="-128"/>
                <a:cs typeface="MS PGothic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  <a:cs typeface="MS PGothic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  <a:cs typeface="MS PGothic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  <a:cs typeface="MS PGothic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  <a:cs typeface="MS PGothic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fr-FR">
                <a:solidFill>
                  <a:schemeClr val="tx1"/>
                </a:solidFill>
                <a:latin typeface="Arial" charset="0"/>
                <a:cs typeface="+mj-cs"/>
              </a:rPr>
              <a:t>Avant 1995</a:t>
            </a:r>
            <a:endParaRPr lang="fr-FR" dirty="0">
              <a:solidFill>
                <a:schemeClr val="tx1"/>
              </a:solidFill>
              <a:latin typeface="Arial" charset="0"/>
              <a:cs typeface="+mj-cs"/>
            </a:endParaRP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l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Monotype Sorts" charset="0"/>
              <a:buChar char="l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>
                <a:latin typeface="Arial" charset="0"/>
              </a:rPr>
              <a:t>1985-1995  100 VBG</a:t>
            </a:r>
          </a:p>
          <a:p>
            <a:r>
              <a:rPr lang="fr-FR">
                <a:latin typeface="Arial" charset="0"/>
              </a:rPr>
              <a:t>Teboul</a:t>
            </a:r>
          </a:p>
          <a:p>
            <a:r>
              <a:rPr lang="fr-FR">
                <a:latin typeface="Arial" charset="0"/>
              </a:rPr>
              <a:t>Tous les centres hospitaliers</a:t>
            </a:r>
          </a:p>
          <a:p>
            <a:r>
              <a:rPr lang="fr-FR">
                <a:latin typeface="Arial" charset="0"/>
              </a:rPr>
              <a:t>Lille </a:t>
            </a:r>
          </a:p>
        </p:txBody>
      </p:sp>
      <p:pic>
        <p:nvPicPr>
          <p:cNvPr id="5" name="Image 3" descr="masson1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828" y="1981200"/>
            <a:ext cx="28575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4" descr="DBP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58" y="3794394"/>
            <a:ext cx="200025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t="9357" b="6172"/>
          <a:stretch/>
        </p:blipFill>
        <p:spPr>
          <a:xfrm rot="16200000">
            <a:off x="6372179" y="2610644"/>
            <a:ext cx="3289300" cy="208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49363"/>
      </p:ext>
    </p:extLst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fr-FR">
                <a:solidFill>
                  <a:schemeClr val="tx1"/>
                </a:solidFill>
                <a:latin typeface="Arial" charset="0"/>
                <a:cs typeface="+mj-cs"/>
              </a:rPr>
              <a:t>ANNEE  2005</a:t>
            </a:r>
          </a:p>
        </p:txBody>
      </p:sp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b="1">
                <a:latin typeface="Arial" charset="0"/>
              </a:rPr>
              <a:t>          MARS:  26° CONGRES NATIONAL DE CHIRURGIE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sz="1800" b="1" i="1">
                <a:latin typeface="Arial" charset="0"/>
              </a:rPr>
              <a:t>ABDERRAOUF CHERIF          </a:t>
            </a:r>
            <a:r>
              <a:rPr lang="fr-FR" b="1">
                <a:latin typeface="Arial" charset="0"/>
              </a:rPr>
              <a:t> </a:t>
            </a:r>
            <a:r>
              <a:rPr lang="fr-FR" sz="1600" b="1">
                <a:latin typeface="Arial" charset="0"/>
              </a:rPr>
              <a:t>HOPITAL HABIB TAMEUR, TUNIS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b="1" i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sz="1800" b="1" i="1">
                <a:latin typeface="Arial" charset="0"/>
              </a:rPr>
              <a:t>JEAN-LUC  BOUILLOT</a:t>
            </a:r>
            <a:r>
              <a:rPr lang="fr-FR" b="1">
                <a:latin typeface="Arial" charset="0"/>
              </a:rPr>
              <a:t>            </a:t>
            </a:r>
            <a:r>
              <a:rPr lang="fr-FR" sz="1600" b="1">
                <a:latin typeface="Arial" charset="0"/>
              </a:rPr>
              <a:t>HOPITAL HOTEL DIEU, PARIS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sz="1800" b="1" i="1">
                <a:latin typeface="Arial" charset="0"/>
              </a:rPr>
              <a:t>CHRISTOPHE  MOUGNIOT</a:t>
            </a:r>
            <a:r>
              <a:rPr lang="fr-FR" b="1">
                <a:latin typeface="Arial" charset="0"/>
              </a:rPr>
              <a:t>      </a:t>
            </a:r>
            <a:r>
              <a:rPr lang="fr-FR" sz="1600" b="1">
                <a:latin typeface="Arial" charset="0"/>
              </a:rPr>
              <a:t>HOPITAL PRIVE CLAIRVAL, MARSEILLE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sz="1800" b="1" i="1">
                <a:latin typeface="Arial" charset="0"/>
              </a:rPr>
              <a:t>JEAN-PIERRE MARMUSE</a:t>
            </a:r>
            <a:r>
              <a:rPr lang="fr-FR" sz="1600" b="1">
                <a:latin typeface="Arial" charset="0"/>
              </a:rPr>
              <a:t>         HOPITAL BICHAT,  PARIS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sz="1800" b="1" i="1">
                <a:latin typeface="Arial" charset="0"/>
              </a:rPr>
              <a:t>JEAN-MARIE ZIMMERMANN</a:t>
            </a:r>
            <a:r>
              <a:rPr lang="fr-FR" sz="1600" b="1">
                <a:latin typeface="Arial" charset="0"/>
              </a:rPr>
              <a:t>    HOPITAL PRIVE CLAIRVAL, MARSEILLE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</p:txBody>
      </p:sp>
      <p:sp>
        <p:nvSpPr>
          <p:cNvPr id="9219" name="WordArt 4" descr="Rayures étroites verticales"/>
          <p:cNvSpPr>
            <a:spLocks noChangeArrowheads="1" noChangeShapeType="1" noTextEdit="1"/>
          </p:cNvSpPr>
          <p:nvPr/>
        </p:nvSpPr>
        <p:spPr bwMode="auto">
          <a:xfrm>
            <a:off x="3214688" y="5648325"/>
            <a:ext cx="2714625" cy="82867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fr-FR" sz="28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6662" dir="2115817" algn="ctr" rotWithShape="0">
                    <a:srgbClr val="00000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BON TRAVAIL</a:t>
            </a:r>
          </a:p>
        </p:txBody>
      </p:sp>
      <p:pic>
        <p:nvPicPr>
          <p:cNvPr id="9220" name="Picture 5" descr="C:\Documents and Settings\zimmermann\Mes documents\Mes images\Mes images\Tozeur 2004\DSC003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76200"/>
            <a:ext cx="95250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7848" name="Text Box 8"/>
          <p:cNvSpPr txBox="1">
            <a:spLocks noChangeArrowheads="1"/>
          </p:cNvSpPr>
          <p:nvPr/>
        </p:nvSpPr>
        <p:spPr bwMode="auto">
          <a:xfrm>
            <a:off x="2193925" y="651827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547850" name="Text Box 10"/>
          <p:cNvSpPr txBox="1">
            <a:spLocks noChangeArrowheads="1"/>
          </p:cNvSpPr>
          <p:nvPr/>
        </p:nvSpPr>
        <p:spPr bwMode="auto">
          <a:xfrm>
            <a:off x="1371600" y="650875"/>
            <a:ext cx="5748338" cy="397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b="1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                            NE PAS RESTER SEUL</a:t>
            </a:r>
          </a:p>
          <a:p>
            <a:pPr>
              <a:defRPr/>
            </a:pPr>
            <a:endParaRPr lang="fr-FR" b="1" dirty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endParaRPr lang="fr-FR" b="1" dirty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endParaRPr lang="fr-FR" b="1" dirty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r>
              <a:rPr lang="fr-FR" b="1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CLUB BYPASS</a:t>
            </a:r>
          </a:p>
          <a:p>
            <a:pPr>
              <a:defRPr/>
            </a:pPr>
            <a:r>
              <a:rPr lang="fr-FR" sz="1800" b="1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</a:p>
          <a:p>
            <a:pPr>
              <a:defRPr/>
            </a:pPr>
            <a:endParaRPr lang="fr-FR" sz="1800" b="1" dirty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endParaRPr lang="fr-FR" sz="1800" b="1" dirty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endParaRPr lang="fr-FR" sz="1800" b="1" dirty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endParaRPr lang="fr-FR" sz="1800" b="1" dirty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r>
              <a:rPr lang="fr-FR" b="1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SO.F.CO</a:t>
            </a:r>
          </a:p>
          <a:p>
            <a:pPr>
              <a:defRPr/>
            </a:pPr>
            <a:r>
              <a:rPr lang="fr-FR" sz="1800" b="1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</a:p>
        </p:txBody>
      </p:sp>
      <p:pic>
        <p:nvPicPr>
          <p:cNvPr id="9223" name="Picture 13" descr="C:\Documents and Settings\zimmermann\Mes documents\Mes images\Mes images\GENERAL\DSC014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43000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4" descr="C:\Documents and Settings\zimmermann\Mes documents\Mes images\Mes images\GENERAL\sofco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73488"/>
            <a:ext cx="3276600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0881834"/>
      </p:ext>
    </p:extLst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fr-FR">
                <a:solidFill>
                  <a:schemeClr val="tx1"/>
                </a:solidFill>
                <a:latin typeface="Arial" charset="0"/>
                <a:cs typeface="+mj-cs"/>
              </a:rPr>
              <a:t>ANNEE  2005</a:t>
            </a:r>
          </a:p>
        </p:txBody>
      </p:sp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b="1">
                <a:latin typeface="Arial" charset="0"/>
              </a:rPr>
              <a:t>          MARS:  26° CONGRES NATIONAL DE CHIRURGIE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sz="1800" b="1" i="1">
                <a:latin typeface="Arial" charset="0"/>
              </a:rPr>
              <a:t>ABDERRAOUF CHERIF          </a:t>
            </a:r>
            <a:r>
              <a:rPr lang="fr-FR" b="1">
                <a:latin typeface="Arial" charset="0"/>
              </a:rPr>
              <a:t> </a:t>
            </a:r>
            <a:r>
              <a:rPr lang="fr-FR" sz="1600" b="1">
                <a:latin typeface="Arial" charset="0"/>
              </a:rPr>
              <a:t>HOPITAL HABIB TAMEUR, TUNIS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b="1" i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sz="1800" b="1" i="1">
                <a:latin typeface="Arial" charset="0"/>
              </a:rPr>
              <a:t>JEAN-LUC  BOUILLOT</a:t>
            </a:r>
            <a:r>
              <a:rPr lang="fr-FR" b="1">
                <a:latin typeface="Arial" charset="0"/>
              </a:rPr>
              <a:t>            </a:t>
            </a:r>
            <a:r>
              <a:rPr lang="fr-FR" sz="1600" b="1">
                <a:latin typeface="Arial" charset="0"/>
              </a:rPr>
              <a:t>HOPITAL HOTEL DIEU, PARIS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sz="1800" b="1" i="1">
                <a:latin typeface="Arial" charset="0"/>
              </a:rPr>
              <a:t>CHRISTOPHE  MOUGNIOT</a:t>
            </a:r>
            <a:r>
              <a:rPr lang="fr-FR" b="1">
                <a:latin typeface="Arial" charset="0"/>
              </a:rPr>
              <a:t>      </a:t>
            </a:r>
            <a:r>
              <a:rPr lang="fr-FR" sz="1600" b="1">
                <a:latin typeface="Arial" charset="0"/>
              </a:rPr>
              <a:t>HOPITAL PRIVE CLAIRVAL, MARSEILLE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sz="1800" b="1" i="1">
                <a:latin typeface="Arial" charset="0"/>
              </a:rPr>
              <a:t>JEAN-PIERRE MARMUSE</a:t>
            </a:r>
            <a:r>
              <a:rPr lang="fr-FR" sz="1600" b="1">
                <a:latin typeface="Arial" charset="0"/>
              </a:rPr>
              <a:t>         HOPITAL BICHAT,  PARIS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sz="1800" b="1" i="1">
                <a:latin typeface="Arial" charset="0"/>
              </a:rPr>
              <a:t>JEAN-MARIE ZIMMERMANN</a:t>
            </a:r>
            <a:r>
              <a:rPr lang="fr-FR" sz="1600" b="1">
                <a:latin typeface="Arial" charset="0"/>
              </a:rPr>
              <a:t>    HOPITAL PRIVE CLAIRVAL, MARSEILLE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</p:txBody>
      </p:sp>
      <p:sp>
        <p:nvSpPr>
          <p:cNvPr id="11267" name="WordArt 4" descr="Rayures étroites verticales"/>
          <p:cNvSpPr>
            <a:spLocks noChangeArrowheads="1" noChangeShapeType="1" noTextEdit="1"/>
          </p:cNvSpPr>
          <p:nvPr/>
        </p:nvSpPr>
        <p:spPr bwMode="auto">
          <a:xfrm>
            <a:off x="3214688" y="5648325"/>
            <a:ext cx="2714625" cy="82867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fr-FR" sz="28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6662" dir="2115817" algn="ctr" rotWithShape="0">
                    <a:srgbClr val="00000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BON TRAVAIL</a:t>
            </a:r>
          </a:p>
        </p:txBody>
      </p:sp>
      <p:pic>
        <p:nvPicPr>
          <p:cNvPr id="11268" name="Picture 5" descr="C:\Documents and Settings\zimmermann\Mes documents\Mes images\Mes images\Tozeur 2004\DSC003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76200"/>
            <a:ext cx="95250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9894" name="Text Box 6"/>
          <p:cNvSpPr txBox="1">
            <a:spLocks noChangeArrowheads="1"/>
          </p:cNvSpPr>
          <p:nvPr/>
        </p:nvSpPr>
        <p:spPr bwMode="auto">
          <a:xfrm>
            <a:off x="2193925" y="651827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549896" name="Text Box 8"/>
          <p:cNvSpPr txBox="1">
            <a:spLocks noChangeArrowheads="1"/>
          </p:cNvSpPr>
          <p:nvPr/>
        </p:nvSpPr>
        <p:spPr bwMode="auto">
          <a:xfrm>
            <a:off x="1965325" y="568007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549898" name="Text Box 10"/>
          <p:cNvSpPr txBox="1">
            <a:spLocks noChangeArrowheads="1"/>
          </p:cNvSpPr>
          <p:nvPr/>
        </p:nvSpPr>
        <p:spPr bwMode="auto">
          <a:xfrm>
            <a:off x="5775325" y="453707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549900" name="Text Box 12"/>
          <p:cNvSpPr txBox="1">
            <a:spLocks noChangeArrowheads="1"/>
          </p:cNvSpPr>
          <p:nvPr/>
        </p:nvSpPr>
        <p:spPr bwMode="auto">
          <a:xfrm>
            <a:off x="2805113" y="427038"/>
            <a:ext cx="3748087" cy="823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4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conclusions</a:t>
            </a:r>
          </a:p>
        </p:txBody>
      </p:sp>
      <p:sp>
        <p:nvSpPr>
          <p:cNvPr id="549901" name="Text Box 13"/>
          <p:cNvSpPr txBox="1">
            <a:spLocks noChangeArrowheads="1"/>
          </p:cNvSpPr>
          <p:nvPr/>
        </p:nvSpPr>
        <p:spPr bwMode="auto">
          <a:xfrm>
            <a:off x="1812925" y="762000"/>
            <a:ext cx="5472113" cy="3933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None/>
              <a:defRPr/>
            </a:pPr>
            <a:endParaRPr lang="fr-FR" b="1">
              <a:effectLst/>
              <a:latin typeface="Arial" charset="0"/>
              <a:cs typeface="+mn-cs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Char char="l"/>
              <a:defRPr/>
            </a:pPr>
            <a:r>
              <a:rPr lang="fr-FR" b="1">
                <a:effectLst/>
                <a:latin typeface="Arial" charset="0"/>
                <a:cs typeface="+mn-cs"/>
              </a:rPr>
              <a:t>Ne pas réinventer la chirurgie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Char char="l"/>
              <a:defRPr/>
            </a:pPr>
            <a:r>
              <a:rPr lang="fr-FR" b="1">
                <a:effectLst/>
                <a:latin typeface="Arial" charset="0"/>
                <a:cs typeface="+mn-cs"/>
              </a:rPr>
              <a:t>Profiter de l </a:t>
            </a:r>
            <a:r>
              <a:rPr lang="ja-JP" altLang="fr-FR" b="1">
                <a:effectLst/>
                <a:latin typeface="Arial" charset="0"/>
                <a:cs typeface="+mn-cs"/>
              </a:rPr>
              <a:t>’</a:t>
            </a:r>
            <a:r>
              <a:rPr lang="fr-FR" b="1">
                <a:effectLst/>
                <a:latin typeface="Arial" charset="0"/>
                <a:cs typeface="+mn-cs"/>
              </a:rPr>
              <a:t>expérience des autres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Char char="l"/>
              <a:defRPr/>
            </a:pPr>
            <a:r>
              <a:rPr lang="fr-FR" b="1">
                <a:effectLst/>
                <a:latin typeface="Arial" charset="0"/>
                <a:cs typeface="+mn-cs"/>
              </a:rPr>
              <a:t>Mettre en commun nos idées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Char char="l"/>
              <a:defRPr/>
            </a:pPr>
            <a:endParaRPr lang="fr-FR" b="1">
              <a:effectLst/>
              <a:latin typeface="Arial" charset="0"/>
              <a:cs typeface="+mn-cs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Char char="l"/>
              <a:defRPr/>
            </a:pPr>
            <a:r>
              <a:rPr lang="fr-FR" b="1">
                <a:effectLst/>
                <a:latin typeface="Arial" charset="0"/>
                <a:cs typeface="+mn-cs"/>
              </a:rPr>
              <a:t>Société savantes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None/>
              <a:defRPr/>
            </a:pPr>
            <a:r>
              <a:rPr lang="fr-FR" sz="2000">
                <a:effectLst/>
                <a:latin typeface="Arial" charset="0"/>
                <a:cs typeface="+mn-cs"/>
              </a:rPr>
              <a:t>                                   </a:t>
            </a:r>
            <a:r>
              <a:rPr lang="fr-FR" b="1">
                <a:effectLst/>
                <a:latin typeface="Arial" charset="0"/>
                <a:cs typeface="+mn-cs"/>
              </a:rPr>
              <a:t> Forum </a:t>
            </a:r>
            <a:endParaRPr lang="fr-FR" sz="2000">
              <a:effectLst/>
              <a:latin typeface="Arial" charset="0"/>
              <a:cs typeface="+mn-cs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None/>
              <a:defRPr/>
            </a:pPr>
            <a:r>
              <a:rPr lang="fr-FR" sz="2000">
                <a:effectLst/>
                <a:latin typeface="Arial" charset="0"/>
                <a:cs typeface="+mn-cs"/>
              </a:rPr>
              <a:t>                                      </a:t>
            </a:r>
            <a:r>
              <a:rPr lang="fr-FR" b="1">
                <a:effectLst/>
                <a:latin typeface="Arial" charset="0"/>
                <a:cs typeface="+mn-cs"/>
              </a:rPr>
              <a:t>          Progrés</a:t>
            </a:r>
            <a:endParaRPr lang="fr-FR" sz="2000">
              <a:effectLst/>
              <a:latin typeface="Arial" charset="0"/>
              <a:cs typeface="+mn-cs"/>
            </a:endParaRPr>
          </a:p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549902" name="Text Box 14"/>
          <p:cNvSpPr txBox="1">
            <a:spLocks noChangeArrowheads="1"/>
          </p:cNvSpPr>
          <p:nvPr/>
        </p:nvSpPr>
        <p:spPr bwMode="auto">
          <a:xfrm>
            <a:off x="365125" y="529907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pic>
        <p:nvPicPr>
          <p:cNvPr id="11275" name="Picture 15" descr="C:\WINDOWS\Bureau\photographies\CONCLUS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4038600"/>
            <a:ext cx="280987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6" descr="C:\WINDOWS\Bureau\photographies\INTRO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647950"/>
            <a:ext cx="2555875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5889727"/>
      </p:ext>
    </p:extLst>
  </p:cSld>
  <p:clrMapOvr>
    <a:masterClrMapping/>
  </p:clrMapOvr>
  <p:transition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fr-FR">
                <a:solidFill>
                  <a:schemeClr val="tx1"/>
                </a:solidFill>
                <a:latin typeface="Arial" charset="0"/>
                <a:cs typeface="+mj-cs"/>
              </a:rPr>
              <a:t>ANNEE  2005</a:t>
            </a:r>
          </a:p>
        </p:txBody>
      </p:sp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b="1">
                <a:latin typeface="Arial" charset="0"/>
              </a:rPr>
              <a:t>          MARS:  26° CONGRES NATIONAL DE CHIRURGIE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sz="1800" b="1" i="1">
                <a:latin typeface="Arial" charset="0"/>
              </a:rPr>
              <a:t>ABDERRAOUF CHERIF          </a:t>
            </a:r>
            <a:r>
              <a:rPr lang="fr-FR" b="1">
                <a:latin typeface="Arial" charset="0"/>
              </a:rPr>
              <a:t> </a:t>
            </a:r>
            <a:r>
              <a:rPr lang="fr-FR" sz="1600" b="1">
                <a:latin typeface="Arial" charset="0"/>
              </a:rPr>
              <a:t>HOPITAL HABIB TAMEUR, TUNIS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b="1" i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sz="1800" b="1" i="1">
                <a:latin typeface="Arial" charset="0"/>
              </a:rPr>
              <a:t>JEAN-LUC  BOUILLOT</a:t>
            </a:r>
            <a:r>
              <a:rPr lang="fr-FR" b="1">
                <a:latin typeface="Arial" charset="0"/>
              </a:rPr>
              <a:t>            </a:t>
            </a:r>
            <a:r>
              <a:rPr lang="fr-FR" sz="1600" b="1">
                <a:latin typeface="Arial" charset="0"/>
              </a:rPr>
              <a:t>HOPITAL HOTEL DIEU, PARIS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sz="1800" b="1" i="1">
                <a:latin typeface="Arial" charset="0"/>
              </a:rPr>
              <a:t>CHRISTOPHE  MOUGNIOT</a:t>
            </a:r>
            <a:r>
              <a:rPr lang="fr-FR" b="1">
                <a:latin typeface="Arial" charset="0"/>
              </a:rPr>
              <a:t>      </a:t>
            </a:r>
            <a:r>
              <a:rPr lang="fr-FR" sz="1600" b="1">
                <a:latin typeface="Arial" charset="0"/>
              </a:rPr>
              <a:t>HOPITAL PRIVE CLAIRVAL, MARSEILLE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sz="1800" b="1" i="1">
                <a:latin typeface="Arial" charset="0"/>
              </a:rPr>
              <a:t>JEAN-PIERRE MARMUSE</a:t>
            </a:r>
            <a:r>
              <a:rPr lang="fr-FR" sz="1600" b="1">
                <a:latin typeface="Arial" charset="0"/>
              </a:rPr>
              <a:t>         HOPITAL BICHAT,  PARIS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sz="1800" b="1" i="1">
                <a:latin typeface="Arial" charset="0"/>
              </a:rPr>
              <a:t>JEAN-MARIE ZIMMERMANN</a:t>
            </a:r>
            <a:r>
              <a:rPr lang="fr-FR" sz="1600" b="1">
                <a:latin typeface="Arial" charset="0"/>
              </a:rPr>
              <a:t>    HOPITAL PRIVE CLAIRVAL, MARSEILLE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600" b="1">
              <a:latin typeface="Arial" charset="0"/>
            </a:endParaRPr>
          </a:p>
        </p:txBody>
      </p:sp>
      <p:sp>
        <p:nvSpPr>
          <p:cNvPr id="10243" name="WordArt 4" descr="Rayures étroites verticales"/>
          <p:cNvSpPr>
            <a:spLocks noChangeArrowheads="1" noChangeShapeType="1" noTextEdit="1"/>
          </p:cNvSpPr>
          <p:nvPr/>
        </p:nvSpPr>
        <p:spPr bwMode="auto">
          <a:xfrm>
            <a:off x="3214688" y="5648325"/>
            <a:ext cx="2714625" cy="82867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fr-FR" sz="28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6662" dir="2115817" algn="ctr" rotWithShape="0">
                    <a:srgbClr val="00000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BON TRAVAIL</a:t>
            </a:r>
          </a:p>
        </p:txBody>
      </p:sp>
      <p:pic>
        <p:nvPicPr>
          <p:cNvPr id="10244" name="Picture 5" descr="C:\Documents and Settings\zimmermann\Mes documents\Mes images\Mes images\Tozeur 2004\DSC003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76200"/>
            <a:ext cx="95250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8872" name="Text Box 8"/>
          <p:cNvSpPr txBox="1">
            <a:spLocks noChangeArrowheads="1"/>
          </p:cNvSpPr>
          <p:nvPr/>
        </p:nvSpPr>
        <p:spPr bwMode="auto">
          <a:xfrm>
            <a:off x="2193925" y="651827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548875" name="Text Box 11"/>
          <p:cNvSpPr txBox="1">
            <a:spLocks noChangeArrowheads="1"/>
          </p:cNvSpPr>
          <p:nvPr/>
        </p:nvSpPr>
        <p:spPr bwMode="auto">
          <a:xfrm>
            <a:off x="1219200" y="46038"/>
            <a:ext cx="6889750" cy="823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4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NE PAS RESTER SEUL</a:t>
            </a:r>
          </a:p>
        </p:txBody>
      </p:sp>
      <p:sp>
        <p:nvSpPr>
          <p:cNvPr id="548876" name="Text Box 12"/>
          <p:cNvSpPr txBox="1">
            <a:spLocks noChangeArrowheads="1"/>
          </p:cNvSpPr>
          <p:nvPr/>
        </p:nvSpPr>
        <p:spPr bwMode="auto">
          <a:xfrm>
            <a:off x="1965325" y="568007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pic>
        <p:nvPicPr>
          <p:cNvPr id="10248" name="Picture 13" descr="C:\WINDOWS\Bureau\photographies\SERRE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819400"/>
            <a:ext cx="3352800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8878" name="Text Box 14"/>
          <p:cNvSpPr txBox="1">
            <a:spLocks noChangeArrowheads="1"/>
          </p:cNvSpPr>
          <p:nvPr/>
        </p:nvSpPr>
        <p:spPr bwMode="auto">
          <a:xfrm>
            <a:off x="5775325" y="453707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pic>
        <p:nvPicPr>
          <p:cNvPr id="10250" name="Picture 15" descr="C:\Mes documents\SOLITUDE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19400"/>
            <a:ext cx="3581400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636900"/>
      </p:ext>
    </p:extLst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79667" y="3290501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dirty="0"/>
          </a:p>
          <a:p>
            <a:endParaRPr lang="fr-FR" dirty="0"/>
          </a:p>
        </p:txBody>
      </p:sp>
      <p:pic>
        <p:nvPicPr>
          <p:cNvPr id="7" name="Image 6" descr="Capture d’écran 2018-11-21 à 18.32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377" y="0"/>
            <a:ext cx="4251408" cy="587030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603490" y="5893823"/>
            <a:ext cx="40140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/>
              <a:t>« L’Obésité, le Grand Mensonge » </a:t>
            </a:r>
          </a:p>
          <a:p>
            <a:pPr algn="ctr"/>
            <a:r>
              <a:rPr lang="fr-FR" sz="1600" i="1" dirty="0"/>
              <a:t>vérités, contre-vérités, le culte de l’apparence </a:t>
            </a:r>
            <a:r>
              <a:rPr lang="fr-FR" i="1" dirty="0"/>
              <a:t> </a:t>
            </a:r>
          </a:p>
          <a:p>
            <a:pPr algn="ctr"/>
            <a:r>
              <a:rPr lang="fr-FR" i="1" dirty="0"/>
              <a:t> </a:t>
            </a:r>
            <a:r>
              <a:rPr lang="fr-FR" dirty="0"/>
              <a:t>Editions du Panthéon</a:t>
            </a:r>
          </a:p>
        </p:txBody>
      </p:sp>
    </p:spTree>
    <p:extLst>
      <p:ext uri="{BB962C8B-B14F-4D97-AF65-F5344CB8AC3E}">
        <p14:creationId xmlns:p14="http://schemas.microsoft.com/office/powerpoint/2010/main" val="1345584499"/>
      </p:ext>
    </p:extLst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Après 1995</a:t>
            </a:r>
          </a:p>
        </p:txBody>
      </p:sp>
      <p:pic>
        <p:nvPicPr>
          <p:cNvPr id="3" name="Image 2" descr="GASTROPLASTIE PAR ANNEAU 0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" b="27384"/>
          <a:stretch/>
        </p:blipFill>
        <p:spPr>
          <a:xfrm>
            <a:off x="2669266" y="1904918"/>
            <a:ext cx="4222425" cy="408011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DE42963-40B0-BF42-A922-9CBC8A3E6A9A}"/>
              </a:ext>
            </a:extLst>
          </p:cNvPr>
          <p:cNvSpPr txBox="1"/>
          <p:nvPr/>
        </p:nvSpPr>
        <p:spPr>
          <a:xfrm>
            <a:off x="3422073" y="6012863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Plus de 3000 anneaux posés</a:t>
            </a:r>
          </a:p>
        </p:txBody>
      </p:sp>
    </p:spTree>
    <p:extLst>
      <p:ext uri="{BB962C8B-B14F-4D97-AF65-F5344CB8AC3E}">
        <p14:creationId xmlns:p14="http://schemas.microsoft.com/office/powerpoint/2010/main" val="3194101209"/>
      </p:ext>
    </p:extLst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fr-FR" sz="2400">
                <a:solidFill>
                  <a:schemeClr val="tx1"/>
                </a:solidFill>
                <a:latin typeface="Arial" charset="0"/>
              </a:rPr>
              <a:t>HISTORIQUE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1800">
                <a:latin typeface="Arial" charset="0"/>
              </a:rPr>
              <a:t>Suède 1952</a:t>
            </a:r>
          </a:p>
          <a:p>
            <a:pPr>
              <a:lnSpc>
                <a:spcPct val="90000"/>
              </a:lnSpc>
            </a:pPr>
            <a:r>
              <a:rPr lang="fr-FR" sz="1800">
                <a:latin typeface="Arial" charset="0"/>
              </a:rPr>
              <a:t>Etats-Unis, diverses interventions</a:t>
            </a:r>
          </a:p>
          <a:p>
            <a:pPr>
              <a:lnSpc>
                <a:spcPct val="90000"/>
              </a:lnSpc>
            </a:pPr>
            <a:r>
              <a:rPr lang="fr-FR" sz="1800">
                <a:latin typeface="Arial" charset="0"/>
              </a:rPr>
              <a:t>Mason : GBP, Gastroplastie horizontale, gastroplastie verticale calibrée (1980)</a:t>
            </a:r>
          </a:p>
          <a:p>
            <a:pPr>
              <a:lnSpc>
                <a:spcPct val="90000"/>
              </a:lnSpc>
            </a:pPr>
            <a:r>
              <a:rPr lang="fr-FR" sz="1800">
                <a:latin typeface="Arial" charset="0"/>
              </a:rPr>
              <a:t>Cerclage gastrique, Wilkinson 1981, Kuzmac, Hallberg, avec un anneau ajustable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sz="1800">
                <a:latin typeface="Arial" charset="0"/>
              </a:rPr>
              <a:t>     -pas d’ouverture digestives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sz="1800">
                <a:latin typeface="Arial" charset="0"/>
              </a:rPr>
              <a:t>     -réversiblité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sz="1800">
                <a:latin typeface="Arial" charset="0"/>
              </a:rPr>
              <a:t>     -ajustable</a:t>
            </a:r>
          </a:p>
          <a:p>
            <a:pPr>
              <a:lnSpc>
                <a:spcPct val="90000"/>
              </a:lnSpc>
            </a:pPr>
            <a:r>
              <a:rPr lang="fr-FR" sz="1800">
                <a:latin typeface="Arial" charset="0"/>
              </a:rPr>
              <a:t>1991, Belachew, INAMED, Favretti, Cadière</a:t>
            </a:r>
          </a:p>
          <a:p>
            <a:pPr>
              <a:lnSpc>
                <a:spcPct val="90000"/>
              </a:lnSpc>
            </a:pPr>
            <a:r>
              <a:rPr lang="fr-FR" sz="1800">
                <a:latin typeface="Arial" charset="0"/>
              </a:rPr>
              <a:t>1995, Marmuse, Dargent, Bertrand , Zimmermann  </a:t>
            </a:r>
          </a:p>
          <a:p>
            <a:pPr>
              <a:lnSpc>
                <a:spcPct val="90000"/>
              </a:lnSpc>
            </a:pPr>
            <a:r>
              <a:rPr lang="fr-FR" sz="1800">
                <a:latin typeface="Arial" charset="0"/>
              </a:rPr>
              <a:t>2001/2002 FDA, Cadière, Belachew Zimmermann, Favretti</a:t>
            </a:r>
          </a:p>
          <a:p>
            <a:pPr>
              <a:lnSpc>
                <a:spcPct val="90000"/>
              </a:lnSpc>
            </a:pPr>
            <a:r>
              <a:rPr lang="fr-FR" sz="1800">
                <a:latin typeface="Arial" charset="0"/>
              </a:rPr>
              <a:t>Médiatisation </a:t>
            </a:r>
          </a:p>
        </p:txBody>
      </p:sp>
    </p:spTree>
    <p:extLst>
      <p:ext uri="{BB962C8B-B14F-4D97-AF65-F5344CB8AC3E}">
        <p14:creationId xmlns:p14="http://schemas.microsoft.com/office/powerpoint/2010/main" val="1176847906"/>
      </p:ext>
    </p:extLst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fr-FR" sz="2400">
                <a:solidFill>
                  <a:schemeClr val="tx1"/>
                </a:solidFill>
                <a:latin typeface="Arial" charset="0"/>
              </a:rPr>
              <a:t>PRINCIPES DU CERCLAGE GASTRIQUE</a:t>
            </a:r>
            <a:br>
              <a:rPr lang="fr-FR" sz="2400">
                <a:solidFill>
                  <a:schemeClr val="tx1"/>
                </a:solidFill>
                <a:latin typeface="Arial" charset="0"/>
              </a:rPr>
            </a:br>
            <a:r>
              <a:rPr lang="fr-FR" sz="2400">
                <a:solidFill>
                  <a:schemeClr val="tx1"/>
                </a:solidFill>
                <a:latin typeface="Arial" charset="0"/>
              </a:rPr>
              <a:t>conséquences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fr-FR" sz="1800" dirty="0">
                <a:latin typeface="Arial" charset="0"/>
              </a:rPr>
              <a:t>Réduction des quantités</a:t>
            </a:r>
          </a:p>
          <a:p>
            <a:pPr>
              <a:lnSpc>
                <a:spcPct val="90000"/>
              </a:lnSpc>
            </a:pPr>
            <a:r>
              <a:rPr lang="fr-FR" sz="1800" dirty="0">
                <a:latin typeface="Arial" charset="0"/>
              </a:rPr>
              <a:t>Effort de volonté diminué</a:t>
            </a:r>
          </a:p>
          <a:p>
            <a:pPr>
              <a:lnSpc>
                <a:spcPct val="90000"/>
              </a:lnSpc>
            </a:pPr>
            <a:r>
              <a:rPr lang="fr-FR" sz="1800" dirty="0" err="1">
                <a:latin typeface="Arial" charset="0"/>
              </a:rPr>
              <a:t>Distention</a:t>
            </a:r>
            <a:r>
              <a:rPr lang="fr-FR" sz="1800" dirty="0">
                <a:latin typeface="Arial" charset="0"/>
              </a:rPr>
              <a:t> de la poche </a:t>
            </a:r>
            <a:r>
              <a:rPr lang="fr-FR" sz="1800" dirty="0" err="1">
                <a:latin typeface="Arial" charset="0"/>
              </a:rPr>
              <a:t>gastique</a:t>
            </a:r>
            <a:r>
              <a:rPr lang="fr-FR" sz="1800" dirty="0">
                <a:latin typeface="Arial" charset="0"/>
              </a:rPr>
              <a:t> =stimulation des vagues= libération de </a:t>
            </a:r>
            <a:r>
              <a:rPr lang="fr-FR" sz="1800" dirty="0" err="1">
                <a:latin typeface="Arial" charset="0"/>
              </a:rPr>
              <a:t>ghréline</a:t>
            </a:r>
            <a:r>
              <a:rPr lang="fr-FR" sz="1800" dirty="0">
                <a:latin typeface="Arial" charset="0"/>
              </a:rPr>
              <a:t> et de leptine</a:t>
            </a:r>
          </a:p>
          <a:p>
            <a:pPr>
              <a:lnSpc>
                <a:spcPct val="90000"/>
              </a:lnSpc>
            </a:pPr>
            <a:r>
              <a:rPr lang="fr-FR" sz="1800" dirty="0">
                <a:latin typeface="Arial" charset="0"/>
              </a:rPr>
              <a:t>Centre de la satiété</a:t>
            </a:r>
          </a:p>
          <a:p>
            <a:pPr>
              <a:lnSpc>
                <a:spcPct val="90000"/>
              </a:lnSpc>
            </a:pPr>
            <a:r>
              <a:rPr lang="fr-FR" sz="1800" dirty="0">
                <a:latin typeface="Arial" charset="0"/>
              </a:rPr>
              <a:t>Serrage=ralentissement de l’évacuation du petit estomac, éviter le grignotage</a:t>
            </a:r>
          </a:p>
          <a:p>
            <a:pPr>
              <a:lnSpc>
                <a:spcPct val="90000"/>
              </a:lnSpc>
            </a:pPr>
            <a:r>
              <a:rPr lang="fr-FR" sz="1800" dirty="0">
                <a:latin typeface="Arial" charset="0"/>
              </a:rPr>
              <a:t>Si non </a:t>
            </a:r>
            <a:r>
              <a:rPr lang="fr-FR" sz="1800" dirty="0" err="1">
                <a:latin typeface="Arial" charset="0"/>
              </a:rPr>
              <a:t>compliance</a:t>
            </a:r>
            <a:r>
              <a:rPr lang="fr-FR" sz="1800" dirty="0">
                <a:latin typeface="Arial" charset="0"/>
              </a:rPr>
              <a:t>: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sz="1800" dirty="0">
                <a:latin typeface="Arial" charset="0"/>
              </a:rPr>
              <a:t>     -nausées,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sz="1800" dirty="0">
                <a:latin typeface="Arial" charset="0"/>
              </a:rPr>
              <a:t>     -vomissements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sz="1800" dirty="0">
                <a:latin typeface="Arial" charset="0"/>
              </a:rPr>
              <a:t>     -douleur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sz="1800" dirty="0">
                <a:latin typeface="Arial" charset="0"/>
              </a:rPr>
              <a:t>     -pyrosis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sz="1800" dirty="0">
                <a:latin typeface="Arial" charset="0"/>
              </a:rPr>
              <a:t>     -multiplication des repas</a:t>
            </a:r>
          </a:p>
          <a:p>
            <a:pPr>
              <a:lnSpc>
                <a:spcPct val="90000"/>
              </a:lnSpc>
            </a:pPr>
            <a:r>
              <a:rPr lang="fr-FR" sz="1800" dirty="0">
                <a:latin typeface="Arial" charset="0"/>
              </a:rPr>
              <a:t>Hygiène alimentaire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sz="1800" dirty="0">
              <a:latin typeface="Arial" charset="0"/>
            </a:endParaRPr>
          </a:p>
          <a:p>
            <a:pPr>
              <a:lnSpc>
                <a:spcPct val="90000"/>
              </a:lnSpc>
            </a:pPr>
            <a:endParaRPr lang="fr-FR" sz="1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866403"/>
      </p:ext>
    </p:extLst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>
                <a:solidFill>
                  <a:schemeClr val="tx1"/>
                </a:solidFill>
                <a:latin typeface="Arial" charset="0"/>
              </a:rPr>
              <a:t>REFLEXIONS PRELIMINAIRES</a:t>
            </a:r>
            <a:br>
              <a:rPr lang="fr-FR" sz="2400">
                <a:solidFill>
                  <a:schemeClr val="tx1"/>
                </a:solidFill>
                <a:latin typeface="Arial" charset="0"/>
              </a:rPr>
            </a:br>
            <a:r>
              <a:rPr lang="fr-FR" sz="2400">
                <a:solidFill>
                  <a:schemeClr val="tx1"/>
                </a:solidFill>
                <a:latin typeface="Arial" charset="0"/>
              </a:rPr>
              <a:t>évolution des idées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fr-FR" b="1">
                <a:latin typeface="Arial" charset="0"/>
              </a:rPr>
              <a:t>Privilège de l’age, de l’anciénneté de notre expérience</a:t>
            </a:r>
          </a:p>
          <a:p>
            <a:pPr>
              <a:lnSpc>
                <a:spcPct val="90000"/>
              </a:lnSpc>
            </a:pPr>
            <a:endParaRPr lang="fr-FR" b="1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fr-FR" b="1">
                <a:latin typeface="Arial" charset="0"/>
              </a:rPr>
              <a:t>Différents anneaux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b="1">
                <a:latin typeface="Arial" charset="0"/>
              </a:rPr>
              <a:t>     Lap-Band (Inamed), Otech Band, Helioscopy, Mid band, Gastrobelt, Sofradim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fr-FR" b="1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fr-FR" b="1">
                <a:latin typeface="Arial" charset="0"/>
              </a:rPr>
              <a:t>Paramètres, indépendant des marques, modifiés en fonction des complications et des résultats (INAMED)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b="1">
                <a:latin typeface="Arial" charset="0"/>
              </a:rPr>
              <a:t>          Dilatation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b="1">
                <a:latin typeface="Arial" charset="0"/>
              </a:rPr>
              <a:t>          Migration,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b="1">
                <a:latin typeface="Arial" charset="0"/>
              </a:rPr>
              <a:t>          Problème de boitier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fr-FR" b="1">
                <a:latin typeface="Arial" charset="0"/>
              </a:rPr>
              <a:t>          Résultats immédiats et à plus long terme</a:t>
            </a:r>
          </a:p>
        </p:txBody>
      </p:sp>
    </p:spTree>
    <p:extLst>
      <p:ext uri="{BB962C8B-B14F-4D97-AF65-F5344CB8AC3E}">
        <p14:creationId xmlns:p14="http://schemas.microsoft.com/office/powerpoint/2010/main" val="844691617"/>
      </p:ext>
    </p:extLst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1438"/>
            <a:ext cx="7772400" cy="1143000"/>
          </a:xfrm>
        </p:spPr>
        <p:txBody>
          <a:bodyPr/>
          <a:lstStyle/>
          <a:p>
            <a:r>
              <a:rPr lang="en-GB" sz="4000">
                <a:solidFill>
                  <a:schemeClr val="tx1"/>
                </a:solidFill>
                <a:latin typeface="Arial" charset="0"/>
              </a:rPr>
              <a:t>Patients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428750"/>
            <a:ext cx="3810000" cy="4114800"/>
          </a:xfrm>
        </p:spPr>
        <p:txBody>
          <a:bodyPr/>
          <a:lstStyle/>
          <a:p>
            <a:r>
              <a:rPr lang="en-GB" sz="1800">
                <a:latin typeface="Arial" charset="0"/>
              </a:rPr>
              <a:t>2093 femmes, 82.7 %</a:t>
            </a:r>
          </a:p>
          <a:p>
            <a:r>
              <a:rPr lang="en-GB" sz="1800">
                <a:latin typeface="Arial" charset="0"/>
              </a:rPr>
              <a:t>  439  hommes 17.3 %</a:t>
            </a:r>
          </a:p>
          <a:p>
            <a:r>
              <a:rPr lang="en-GB" sz="1800">
                <a:latin typeface="Arial" charset="0"/>
              </a:rPr>
              <a:t>Age moyen 39.1 ans (16-68)</a:t>
            </a:r>
          </a:p>
          <a:p>
            <a:r>
              <a:rPr lang="en-GB" sz="1800">
                <a:latin typeface="Arial" charset="0"/>
              </a:rPr>
              <a:t>BMI moyen 44.53 kg/m² (36-78)</a:t>
            </a:r>
          </a:p>
          <a:p>
            <a:r>
              <a:rPr lang="en-GB" sz="1800">
                <a:latin typeface="Arial" charset="0"/>
              </a:rPr>
              <a:t>Poids moyen114.57 kg</a:t>
            </a:r>
          </a:p>
          <a:p>
            <a:r>
              <a:rPr lang="en-GB" sz="1800">
                <a:latin typeface="Arial" charset="0"/>
              </a:rPr>
              <a:t>Excès de poids moyen 46.77</a:t>
            </a:r>
          </a:p>
          <a:p>
            <a:endParaRPr lang="en-GB" sz="1800">
              <a:latin typeface="Arial" charset="0"/>
            </a:endParaRP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428750"/>
            <a:ext cx="3810000" cy="4114800"/>
          </a:xfrm>
        </p:spPr>
        <p:txBody>
          <a:bodyPr/>
          <a:lstStyle/>
          <a:p>
            <a:r>
              <a:rPr lang="en-GB" sz="1800">
                <a:latin typeface="Arial" charset="0"/>
              </a:rPr>
              <a:t>24,419 cs de suivi</a:t>
            </a:r>
          </a:p>
          <a:p>
            <a:r>
              <a:rPr lang="en-GB" sz="1800">
                <a:latin typeface="Arial" charset="0"/>
              </a:rPr>
              <a:t>   9,100 cs pre-op.</a:t>
            </a:r>
          </a:p>
          <a:p>
            <a:r>
              <a:rPr lang="en-GB" sz="1800">
                <a:latin typeface="Arial" charset="0"/>
              </a:rPr>
              <a:t>19,000  TOGD</a:t>
            </a:r>
          </a:p>
          <a:p>
            <a:r>
              <a:rPr lang="en-GB" sz="1800">
                <a:latin typeface="Arial" charset="0"/>
              </a:rPr>
              <a:t>  5,013  Endosc. +.. 3,000</a:t>
            </a:r>
          </a:p>
          <a:p>
            <a:r>
              <a:rPr lang="en-GB" sz="1800">
                <a:latin typeface="Arial" charset="0"/>
              </a:rPr>
              <a:t>ajouter les consultations  sauvages, non comptabilisées  et non prévues</a:t>
            </a:r>
          </a:p>
          <a:p>
            <a:endParaRPr lang="en-GB" sz="1800">
              <a:latin typeface="Arial" charset="0"/>
            </a:endParaRPr>
          </a:p>
          <a:p>
            <a:endParaRPr lang="en-GB" sz="1800">
              <a:latin typeface="Arial" charset="0"/>
            </a:endParaRPr>
          </a:p>
        </p:txBody>
      </p:sp>
      <p:sp>
        <p:nvSpPr>
          <p:cNvPr id="551941" name="Text Box 5"/>
          <p:cNvSpPr txBox="1">
            <a:spLocks noChangeArrowheads="1"/>
          </p:cNvSpPr>
          <p:nvPr/>
        </p:nvSpPr>
        <p:spPr bwMode="auto">
          <a:xfrm>
            <a:off x="669925" y="4000500"/>
            <a:ext cx="8078788" cy="1938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r-FR" sz="2000" u="none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2532</a:t>
            </a:r>
            <a:r>
              <a:rPr lang="fr-FR" sz="2000" b="0" u="none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 patients, </a:t>
            </a:r>
            <a:r>
              <a:rPr lang="fr-FR" sz="2000" u="none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2561</a:t>
            </a:r>
            <a:r>
              <a:rPr lang="fr-FR" sz="2000" b="0" u="none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 prothèses mises en place en place(</a:t>
            </a:r>
            <a:r>
              <a:rPr lang="fr-FR" sz="2000" u="none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29</a:t>
            </a:r>
            <a:r>
              <a:rPr lang="fr-FR" sz="2000" b="0" u="none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 remplacement de prothèse</a:t>
            </a:r>
          </a:p>
          <a:p>
            <a:r>
              <a:rPr lang="fr-FR" sz="2000" b="0" u="none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 </a:t>
            </a:r>
            <a:r>
              <a:rPr lang="fr-FR" sz="2000" u="none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89</a:t>
            </a:r>
            <a:r>
              <a:rPr lang="fr-FR" sz="2000" b="0" u="none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  ablations de prothèse, 37 migrations (1,46%), 189 conversions en GBP (7,5%), 20 conversions en sleeve ( 1%)</a:t>
            </a:r>
          </a:p>
          <a:p>
            <a:r>
              <a:rPr lang="fr-FR" sz="2000" b="0" u="none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 </a:t>
            </a:r>
            <a:r>
              <a:rPr lang="fr-FR" sz="2000" u="none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2050</a:t>
            </a:r>
            <a:r>
              <a:rPr lang="fr-FR" sz="2000" b="0" u="none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  qui ont encore leur anneau (81 %)</a:t>
            </a:r>
          </a:p>
          <a:p>
            <a:r>
              <a:rPr lang="fr-FR" sz="2000" b="0" u="none"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1D6F181-0D15-D244-B18B-118AA5BFC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4798"/>
      </p:ext>
    </p:extLst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214313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 sz="3600" dirty="0">
                <a:solidFill>
                  <a:schemeClr val="tx1"/>
                </a:solidFill>
                <a:latin typeface="+mn-lt"/>
                <a:ea typeface="+mj-ea"/>
              </a:rPr>
              <a:t>LAGB </a:t>
            </a:r>
            <a:r>
              <a:rPr lang="en-GB" sz="3600" dirty="0" err="1">
                <a:solidFill>
                  <a:schemeClr val="tx1"/>
                </a:solidFill>
                <a:latin typeface="+mn-lt"/>
                <a:ea typeface="+mj-ea"/>
              </a:rPr>
              <a:t>perte</a:t>
            </a:r>
            <a:r>
              <a:rPr lang="en-GB" sz="3600" dirty="0">
                <a:solidFill>
                  <a:schemeClr val="tx1"/>
                </a:solidFill>
                <a:latin typeface="+mn-lt"/>
                <a:ea typeface="+mj-ea"/>
              </a:rPr>
              <a:t> de </a:t>
            </a:r>
            <a:r>
              <a:rPr lang="en-GB" sz="3600" dirty="0" err="1">
                <a:solidFill>
                  <a:schemeClr val="tx1"/>
                </a:solidFill>
                <a:latin typeface="+mn-lt"/>
                <a:ea typeface="+mj-ea"/>
              </a:rPr>
              <a:t>poids</a:t>
            </a:r>
            <a:endParaRPr lang="en-GB" sz="3600" i="1" dirty="0">
              <a:solidFill>
                <a:schemeClr val="tx1"/>
              </a:solidFill>
              <a:latin typeface="+mn-lt"/>
              <a:ea typeface="+mj-ea"/>
            </a:endParaRPr>
          </a:p>
        </p:txBody>
      </p:sp>
      <p:graphicFrame>
        <p:nvGraphicFramePr>
          <p:cNvPr id="3891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8189621"/>
              </p:ext>
            </p:extLst>
          </p:nvPr>
        </p:nvGraphicFramePr>
        <p:xfrm>
          <a:off x="152400" y="1073150"/>
          <a:ext cx="8270875" cy="525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Graphique" r:id="rId4" imgW="8280400" imgH="5245100" progId="MSGraph.Chart.8">
                  <p:embed followColorScheme="full"/>
                </p:oleObj>
              </mc:Choice>
              <mc:Fallback>
                <p:oleObj name="Graphique" r:id="rId4" imgW="8280400" imgH="52451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073150"/>
                        <a:ext cx="8270875" cy="5254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hart 1"/>
          <p:cNvGraphicFramePr/>
          <p:nvPr/>
        </p:nvGraphicFramePr>
        <p:xfrm>
          <a:off x="285720" y="1285860"/>
          <a:ext cx="8572560" cy="5000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492076722"/>
      </p:ext>
    </p:extLst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NICEGG 2005">
  <a:themeElements>
    <a:clrScheme name="Personnalisée 1">
      <a:dk1>
        <a:srgbClr val="000000"/>
      </a:dk1>
      <a:lt1>
        <a:srgbClr val="FFFF00"/>
      </a:lt1>
      <a:dk2>
        <a:srgbClr val="0000FF"/>
      </a:dk2>
      <a:lt2>
        <a:srgbClr val="F6BF69"/>
      </a:lt2>
      <a:accent1>
        <a:srgbClr val="00FFFF"/>
      </a:accent1>
      <a:accent2>
        <a:srgbClr val="FAFD00"/>
      </a:accent2>
      <a:accent3>
        <a:srgbClr val="AAAAFF"/>
      </a:accent3>
      <a:accent4>
        <a:srgbClr val="DADA00"/>
      </a:accent4>
      <a:accent5>
        <a:srgbClr val="AAFFFF"/>
      </a:accent5>
      <a:accent6>
        <a:srgbClr val="E3E500"/>
      </a:accent6>
      <a:hlink>
        <a:srgbClr val="FC0128"/>
      </a:hlink>
      <a:folHlink>
        <a:srgbClr val="3365FB"/>
      </a:folHlink>
    </a:clrScheme>
    <a:fontScheme name="Office Classique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sng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sng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</a:defRPr>
        </a:defPPr>
      </a:lstStyle>
    </a:lnDef>
  </a:objectDefaults>
  <a:extraClrSchemeLst>
    <a:extraClrScheme>
      <a:clrScheme name="NICEGG 200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CEGG 2005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CEGG 2005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CEGG 2005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CEGG 2005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CEGG 2005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CEGG 2005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00"/>
    </a:lt1>
    <a:dk2>
      <a:srgbClr val="0000FF"/>
    </a:dk2>
    <a:lt2>
      <a:srgbClr val="F6BF69"/>
    </a:lt2>
    <a:accent1>
      <a:srgbClr val="00FFFF"/>
    </a:accent1>
    <a:accent2>
      <a:srgbClr val="FAFD00"/>
    </a:accent2>
    <a:accent3>
      <a:srgbClr val="AAAAFF"/>
    </a:accent3>
    <a:accent4>
      <a:srgbClr val="DADA00"/>
    </a:accent4>
    <a:accent5>
      <a:srgbClr val="AAFFFF"/>
    </a:accent5>
    <a:accent6>
      <a:srgbClr val="E3E500"/>
    </a:accent6>
    <a:hlink>
      <a:srgbClr val="FC0128"/>
    </a:hlink>
    <a:folHlink>
      <a:srgbClr val="3365FB"/>
    </a:folHlink>
  </a:clrScheme>
  <a:fontScheme name="NICEGG 2005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00"/>
    </a:lt1>
    <a:dk2>
      <a:srgbClr val="0000FF"/>
    </a:dk2>
    <a:lt2>
      <a:srgbClr val="F6BF69"/>
    </a:lt2>
    <a:accent1>
      <a:srgbClr val="00FFFF"/>
    </a:accent1>
    <a:accent2>
      <a:srgbClr val="FAFD00"/>
    </a:accent2>
    <a:accent3>
      <a:srgbClr val="AAAAFF"/>
    </a:accent3>
    <a:accent4>
      <a:srgbClr val="DADA00"/>
    </a:accent4>
    <a:accent5>
      <a:srgbClr val="AAFFFF"/>
    </a:accent5>
    <a:accent6>
      <a:srgbClr val="E3E500"/>
    </a:accent6>
    <a:hlink>
      <a:srgbClr val="FC0128"/>
    </a:hlink>
    <a:folHlink>
      <a:srgbClr val="3365FB"/>
    </a:folHlink>
  </a:clrScheme>
  <a:fontScheme name="AFC 2005 (2)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00"/>
    </a:lt1>
    <a:dk2>
      <a:srgbClr val="0000FF"/>
    </a:dk2>
    <a:lt2>
      <a:srgbClr val="F6BF69"/>
    </a:lt2>
    <a:accent1>
      <a:srgbClr val="00FFFF"/>
    </a:accent1>
    <a:accent2>
      <a:srgbClr val="FAFD00"/>
    </a:accent2>
    <a:accent3>
      <a:srgbClr val="AAAAFF"/>
    </a:accent3>
    <a:accent4>
      <a:srgbClr val="DADA00"/>
    </a:accent4>
    <a:accent5>
      <a:srgbClr val="AAFFFF"/>
    </a:accent5>
    <a:accent6>
      <a:srgbClr val="E3E500"/>
    </a:accent6>
    <a:hlink>
      <a:srgbClr val="FC0128"/>
    </a:hlink>
    <a:folHlink>
      <a:srgbClr val="3365FB"/>
    </a:folHlink>
  </a:clrScheme>
  <a:fontScheme name="Office Classique">
    <a:majorFont>
      <a:latin typeface="Arial"/>
      <a:ea typeface=""/>
      <a:cs typeface=""/>
      <a:font script="Jpan" typeface="ＭＳ Ｐゴシック"/>
      <a:font script="Hang" typeface="돋움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Times New Roman"/>
      <a:ea typeface=""/>
      <a:cs typeface=""/>
      <a:font script="Jpan" typeface="ＭＳ Ｐ明朝"/>
      <a:font script="Hang" typeface="바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00"/>
    </a:lt1>
    <a:dk2>
      <a:srgbClr val="0000FF"/>
    </a:dk2>
    <a:lt2>
      <a:srgbClr val="F6BF69"/>
    </a:lt2>
    <a:accent1>
      <a:srgbClr val="00FFFF"/>
    </a:accent1>
    <a:accent2>
      <a:srgbClr val="FAFD00"/>
    </a:accent2>
    <a:accent3>
      <a:srgbClr val="AAAAFF"/>
    </a:accent3>
    <a:accent4>
      <a:srgbClr val="DADA00"/>
    </a:accent4>
    <a:accent5>
      <a:srgbClr val="AAFFFF"/>
    </a:accent5>
    <a:accent6>
      <a:srgbClr val="E3E500"/>
    </a:accent6>
    <a:hlink>
      <a:srgbClr val="FC0128"/>
    </a:hlink>
    <a:folHlink>
      <a:srgbClr val="3365FB"/>
    </a:folHlink>
  </a:clrScheme>
  <a:fontScheme name="NICEGG 2005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nice 2012 J.G.ppt</Template>
  <TotalTime>7695</TotalTime>
  <Words>1721</Words>
  <Application>Microsoft Office PowerPoint</Application>
  <PresentationFormat>Affichage à l'écran (4:3)</PresentationFormat>
  <Paragraphs>405</Paragraphs>
  <Slides>33</Slides>
  <Notes>9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4" baseType="lpstr">
      <vt:lpstr>ＭＳ Ｐゴシック</vt:lpstr>
      <vt:lpstr>ＭＳ Ｐゴシック</vt:lpstr>
      <vt:lpstr>ＭＳ Ｐ明朝</vt:lpstr>
      <vt:lpstr>Arial</vt:lpstr>
      <vt:lpstr>Arial Black</vt:lpstr>
      <vt:lpstr>Calibri</vt:lpstr>
      <vt:lpstr>Mangal</vt:lpstr>
      <vt:lpstr>Monotype Sorts</vt:lpstr>
      <vt:lpstr>Times New Roman</vt:lpstr>
      <vt:lpstr>NICEGG 2005</vt:lpstr>
      <vt:lpstr>Graphique</vt:lpstr>
      <vt:lpstr>    L’histoire de l’Obésité 50 ans de chirurgie 35 ans de chirurgie de l’obésité</vt:lpstr>
      <vt:lpstr>1995</vt:lpstr>
      <vt:lpstr>Présentation PowerPoint</vt:lpstr>
      <vt:lpstr>Après 1995</vt:lpstr>
      <vt:lpstr>HISTORIQUE</vt:lpstr>
      <vt:lpstr>PRINCIPES DU CERCLAGE GASTRIQUE conséquences</vt:lpstr>
      <vt:lpstr>REFLEXIONS PRELIMINAIRES évolution des idées</vt:lpstr>
      <vt:lpstr>Patients</vt:lpstr>
      <vt:lpstr>LAGB perte de poids</vt:lpstr>
      <vt:lpstr>Présentation PowerPoint</vt:lpstr>
      <vt:lpstr>Expérience   : 265 GBP en Omega (GBPO) vs 350 RYGBP </vt:lpstr>
      <vt:lpstr>Méthode de janvier 2010 à janvier 2013(labellisation)  </vt:lpstr>
      <vt:lpstr>Présentation PowerPoint</vt:lpstr>
      <vt:lpstr>Présentation PowerPoint</vt:lpstr>
      <vt:lpstr>LSG weight loss: %EWL</vt:lpstr>
      <vt:lpstr>Création de la SOFCO</vt:lpstr>
      <vt:lpstr>Evolution </vt:lpstr>
      <vt:lpstr>Présentation PowerPoint</vt:lpstr>
      <vt:lpstr>Création de l’ICOT</vt:lpstr>
      <vt:lpstr>Création de la SOFFCO-MM</vt:lpstr>
      <vt:lpstr>Utilité de la SOFFCO</vt:lpstr>
      <vt:lpstr>Avenir de la SOFFCO</vt:lpstr>
      <vt:lpstr>la SOFFCO</vt:lpstr>
      <vt:lpstr>Présentation PowerPoint</vt:lpstr>
      <vt:lpstr>Présentation PowerPoint</vt:lpstr>
      <vt:lpstr>Présentation PowerPoint</vt:lpstr>
      <vt:lpstr>L’aventure continue</vt:lpstr>
      <vt:lpstr>ANNEE  2005</vt:lpstr>
      <vt:lpstr>ANNEE  2005</vt:lpstr>
      <vt:lpstr>ANNEE  2005</vt:lpstr>
      <vt:lpstr>ANNEE  2005</vt:lpstr>
      <vt:lpstr>ANNEE  2005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Prise en charge endoscopique des complications sur Sleeve gastrectomie en 2015</dc:title>
  <dc:creator>Utilisateur de Microsoft Office</dc:creator>
  <cp:lastModifiedBy>nh.sebbag@dbmail.com</cp:lastModifiedBy>
  <cp:revision>254</cp:revision>
  <cp:lastPrinted>2017-05-16T14:10:52Z</cp:lastPrinted>
  <dcterms:created xsi:type="dcterms:W3CDTF">2015-01-10T17:16:07Z</dcterms:created>
  <dcterms:modified xsi:type="dcterms:W3CDTF">2018-11-23T06:22:45Z</dcterms:modified>
</cp:coreProperties>
</file>