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6858000" cx="9144000"/>
  <p:notesSz cx="6858000" cy="9144000"/>
  <p:embeddedFontLst>
    <p:embeddedFont>
      <p:font typeface="Caveat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1" roundtripDataSignature="AMtx7mh8T7n2IA5l7nvXmblqre9jMaaj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Caveat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customschemas.google.com/relationships/presentationmetadata" Target="metadata"/><Relationship Id="rId30" Type="http://schemas.openxmlformats.org/officeDocument/2006/relationships/font" Target="fonts/Caveat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0098e3d01d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0098e3d01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fa8923af2d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fa8923af2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0098e3d01d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0098e3d01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0098e3d01d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0098e3d01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0098e3d01d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0098e3d01d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0098e3d01d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0098e3d01d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fa8923af2d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fa8923af2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0098e3d01d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0098e3d01d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098e3d01d_0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098e3d01d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0098e3d01d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0098e3d01d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fa8923af2d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fa8923af2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098e3d01d_0_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0098e3d01d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098e3d01d_0_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098e3d01d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0098e3d01d_0_1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0098e3d01d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Etre obèse avant la chirurgie bariatrique ce n’est pas neutre.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Modifications évaluées surtout chez la femme ménopausée.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BMD augmentée: en partie artefactuel/ en partie à cause de contraintes mécaniques qui pèsent sur l’os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Pas d’os plus gros mais des travées plus épaisses.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0098e3d01d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" name="Google Shape;38;g10098e3d01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 fois plus de fractures de hanche chez diabétique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AGE = anomalies des terminaux de glycation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altération du compartiment cortical avec diminution de la résistance osseuse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fa8923af2d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fa8923af2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0098e3d01d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10098e3d01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0098e3d01d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0098e3d01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0098e3d01d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0098e3d01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0098e3d01d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0098e3d01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4"/>
          <p:cNvSpPr txBox="1"/>
          <p:nvPr>
            <p:ph idx="1" type="body"/>
          </p:nvPr>
        </p:nvSpPr>
        <p:spPr>
          <a:xfrm>
            <a:off x="0" y="5768898"/>
            <a:ext cx="9144000" cy="1006957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1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"/>
          <p:cNvSpPr txBox="1"/>
          <p:nvPr>
            <p:ph idx="2" type="body"/>
          </p:nvPr>
        </p:nvSpPr>
        <p:spPr>
          <a:xfrm>
            <a:off x="0" y="2027583"/>
            <a:ext cx="9144000" cy="3741315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640"/>
              </a:spcBef>
              <a:spcAft>
                <a:spcPts val="0"/>
              </a:spcAft>
              <a:buClr>
                <a:srgbClr val="2EB0E6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2EB0E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 txBox="1"/>
          <p:nvPr>
            <p:ph type="title"/>
          </p:nvPr>
        </p:nvSpPr>
        <p:spPr>
          <a:xfrm>
            <a:off x="0" y="1"/>
            <a:ext cx="5568176" cy="894521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" name="Google Shape;14;p6"/>
          <p:cNvSpPr txBox="1"/>
          <p:nvPr>
            <p:ph idx="1" type="body"/>
          </p:nvPr>
        </p:nvSpPr>
        <p:spPr>
          <a:xfrm>
            <a:off x="0" y="894522"/>
            <a:ext cx="9144000" cy="5963477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12700"/>
            <a:ext cx="9144000" cy="68326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12700"/>
            <a:ext cx="9144000" cy="68326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"/>
          <p:cNvSpPr txBox="1"/>
          <p:nvPr>
            <p:ph idx="1" type="body"/>
          </p:nvPr>
        </p:nvSpPr>
        <p:spPr>
          <a:xfrm>
            <a:off x="0" y="5768898"/>
            <a:ext cx="9144000" cy="1006957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b="1" lang="en-US" sz="1900">
                <a:solidFill>
                  <a:srgbClr val="45818E"/>
                </a:solidFill>
              </a:rPr>
              <a:t>Dr Caroline Karras-Guillibert</a:t>
            </a:r>
            <a:endParaRPr b="1" sz="1900">
              <a:solidFill>
                <a:srgbClr val="45818E"/>
              </a:solidFill>
            </a:endParaRPr>
          </a:p>
        </p:txBody>
      </p:sp>
      <p:sp>
        <p:nvSpPr>
          <p:cNvPr id="20" name="Google Shape;20;p1"/>
          <p:cNvSpPr txBox="1"/>
          <p:nvPr>
            <p:ph idx="2" type="body"/>
          </p:nvPr>
        </p:nvSpPr>
        <p:spPr>
          <a:xfrm>
            <a:off x="0" y="2027583"/>
            <a:ext cx="9144000" cy="3741315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EB0E6"/>
              </a:buClr>
              <a:buSzPts val="3200"/>
              <a:buNone/>
            </a:pPr>
            <a:r>
              <a:rPr lang="en-US">
                <a:solidFill>
                  <a:schemeClr val="dk1"/>
                </a:solidFill>
              </a:rPr>
              <a:t>CONSÉQUENCES</a:t>
            </a:r>
            <a:r>
              <a:rPr lang="en-US">
                <a:solidFill>
                  <a:schemeClr val="dk1"/>
                </a:solidFill>
              </a:rPr>
              <a:t> OSSEUSES DE LA CHIRURGIE BARIATRIQUE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" name="Google Shape;2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25" y="4863650"/>
            <a:ext cx="3013048" cy="172278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"/>
          <p:cNvSpPr/>
          <p:nvPr/>
        </p:nvSpPr>
        <p:spPr>
          <a:xfrm>
            <a:off x="661425" y="3144700"/>
            <a:ext cx="7809600" cy="1392600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0098e3d01d_0_33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10098e3d01d_0_33"/>
          <p:cNvSpPr txBox="1"/>
          <p:nvPr>
            <p:ph idx="1" type="body"/>
          </p:nvPr>
        </p:nvSpPr>
        <p:spPr>
          <a:xfrm>
            <a:off x="0" y="894522"/>
            <a:ext cx="9144000" cy="59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 sz="2000" u="sng"/>
              <a:t>LE RISQUE FRACTURAIRE EN FONCTION DU TYPE DE CHIRURGIE:</a:t>
            </a:r>
            <a:endParaRPr b="1" sz="20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</p:txBody>
      </p:sp>
      <p:pic>
        <p:nvPicPr>
          <p:cNvPr id="85" name="Google Shape;85;g10098e3d01d_0_33"/>
          <p:cNvPicPr preferRelativeResize="0"/>
          <p:nvPr/>
        </p:nvPicPr>
        <p:blipFill rotWithShape="1">
          <a:blip r:embed="rId3">
            <a:alphaModFix/>
          </a:blip>
          <a:srcRect b="21146" l="11293" r="31726" t="31420"/>
          <a:stretch/>
        </p:blipFill>
        <p:spPr>
          <a:xfrm>
            <a:off x="440925" y="1682575"/>
            <a:ext cx="8118277" cy="422390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10098e3d01d_0_33"/>
          <p:cNvSpPr/>
          <p:nvPr/>
        </p:nvSpPr>
        <p:spPr>
          <a:xfrm>
            <a:off x="7484625" y="3632075"/>
            <a:ext cx="174000" cy="139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a8923af2d_0_15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fa8923af2d_0_15"/>
          <p:cNvSpPr txBox="1"/>
          <p:nvPr>
            <p:ph idx="1" type="body"/>
          </p:nvPr>
        </p:nvSpPr>
        <p:spPr>
          <a:xfrm>
            <a:off x="0" y="1642400"/>
            <a:ext cx="9144000" cy="521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100"/>
              <a:t>Retentissement osseux de l’obésité et du diabète de type II</a:t>
            </a:r>
            <a:endParaRPr b="1" sz="2100"/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100"/>
              <a:t>Risque fracturaire de la chirurgie bariatrique</a:t>
            </a:r>
            <a:endParaRPr b="1" sz="2100"/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Font typeface="Calibri"/>
              <a:buAutoNum type="arabicPeriod"/>
            </a:pPr>
            <a:r>
              <a:rPr b="1" lang="en-US" sz="2100">
                <a:solidFill>
                  <a:srgbClr val="FF0000"/>
                </a:solidFill>
              </a:rPr>
              <a:t>DMO et microarchitecture en cas de chirurgie bariatrique</a:t>
            </a:r>
            <a:endParaRPr b="1" sz="2100">
              <a:solidFill>
                <a:srgbClr val="FF0000"/>
              </a:solidFill>
            </a:endParaRPr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100"/>
              <a:t>Prise en charge</a:t>
            </a:r>
            <a:endParaRPr b="1" sz="2100"/>
          </a:p>
          <a:p>
            <a:pPr indent="-36195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100"/>
              <a:t>Conclusions</a:t>
            </a:r>
            <a:endParaRPr b="1" sz="2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098e3d01d_0_39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10098e3d01d_0_39"/>
          <p:cNvSpPr txBox="1"/>
          <p:nvPr>
            <p:ph idx="1" type="body"/>
          </p:nvPr>
        </p:nvSpPr>
        <p:spPr>
          <a:xfrm>
            <a:off x="0" y="894522"/>
            <a:ext cx="9144000" cy="59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 sz="2000" u="sng"/>
              <a:t>DMO, MRO et Microarchitecture osseuse</a:t>
            </a:r>
            <a:endParaRPr b="1" sz="20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sz="20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sz="20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sz="20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sz="20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sz="20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sz="20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sz="20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sz="20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sz="20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sz="20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sz="20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sz="20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 sz="2000"/>
              <a:t>⇒ Perte osseuse </a:t>
            </a:r>
            <a:r>
              <a:rPr b="1" lang="en-US" sz="2000"/>
              <a:t>importante</a:t>
            </a:r>
            <a:r>
              <a:rPr b="1" lang="en-US" sz="2000"/>
              <a:t> et maximale avec le RYGB (3-4 premières années de la MP)</a:t>
            </a:r>
            <a:endParaRPr b="1" sz="2000"/>
          </a:p>
          <a:p>
            <a:pPr indent="0" lvl="0" marL="0" rtl="0" algn="r">
              <a:spcBef>
                <a:spcPts val="340"/>
              </a:spcBef>
              <a:spcAft>
                <a:spcPts val="0"/>
              </a:spcAft>
              <a:buNone/>
            </a:pPr>
            <a:r>
              <a:rPr lang="en-US"/>
              <a:t>Yu EW et al. J. Bone Mineral research 2014; 29: 1507-18</a:t>
            </a:r>
            <a:endParaRPr/>
          </a:p>
        </p:txBody>
      </p:sp>
      <p:pic>
        <p:nvPicPr>
          <p:cNvPr id="99" name="Google Shape;99;g10098e3d01d_0_39"/>
          <p:cNvPicPr preferRelativeResize="0"/>
          <p:nvPr/>
        </p:nvPicPr>
        <p:blipFill rotWithShape="1">
          <a:blip r:embed="rId3">
            <a:alphaModFix/>
          </a:blip>
          <a:srcRect b="24925" l="9280" r="29825" t="28371"/>
          <a:stretch/>
        </p:blipFill>
        <p:spPr>
          <a:xfrm>
            <a:off x="605050" y="1357700"/>
            <a:ext cx="8328223" cy="399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0098e3d01d_0_45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10098e3d01d_0_45"/>
          <p:cNvSpPr txBox="1"/>
          <p:nvPr>
            <p:ph idx="1" type="body"/>
          </p:nvPr>
        </p:nvSpPr>
        <p:spPr>
          <a:xfrm>
            <a:off x="0" y="894522"/>
            <a:ext cx="9144000" cy="59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 sz="2000" u="sng"/>
              <a:t>PERTE OSSEUSE APRES CHIRURGIE BARIATRIQUE/</a:t>
            </a:r>
            <a:endParaRPr b="1" sz="20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 sz="2000" u="sng"/>
              <a:t>ROUX-EN-Y BYPASS VS ABSTENTION</a:t>
            </a:r>
            <a:endParaRPr b="1" sz="2000" u="sng"/>
          </a:p>
          <a:p>
            <a:pPr indent="-355600" lvl="0" marL="457200" rtl="0" algn="l">
              <a:spcBef>
                <a:spcPts val="34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supplémentation vitaminocalcique systématique</a:t>
            </a:r>
            <a:endParaRPr sz="2000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 sz="2000" u="sng"/>
              <a:t>⇒ Poursuite de la perte osseuse à 2 ans malgré la stabilisation de la perte de poids</a:t>
            </a:r>
            <a:endParaRPr b="1" sz="2000" u="sng"/>
          </a:p>
          <a:p>
            <a:pPr indent="0" lvl="0" marL="0" rtl="0" algn="r">
              <a:spcBef>
                <a:spcPts val="340"/>
              </a:spcBef>
              <a:spcAft>
                <a:spcPts val="0"/>
              </a:spcAft>
              <a:buNone/>
            </a:pPr>
            <a:r>
              <a:rPr lang="en-US" sz="1500"/>
              <a:t>Yu EW et al. J Clin Endocrinol Metab 2015;100: 1452-59</a:t>
            </a:r>
            <a:endParaRPr sz="1500"/>
          </a:p>
        </p:txBody>
      </p:sp>
      <p:pic>
        <p:nvPicPr>
          <p:cNvPr id="106" name="Google Shape;106;g10098e3d01d_0_45"/>
          <p:cNvPicPr preferRelativeResize="0"/>
          <p:nvPr/>
        </p:nvPicPr>
        <p:blipFill rotWithShape="1">
          <a:blip r:embed="rId3">
            <a:alphaModFix/>
          </a:blip>
          <a:srcRect b="27552" l="14338" r="34011" t="31634"/>
          <a:stretch/>
        </p:blipFill>
        <p:spPr>
          <a:xfrm>
            <a:off x="422725" y="2111925"/>
            <a:ext cx="7305574" cy="360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098e3d01d_0_51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10098e3d01d_0_51"/>
          <p:cNvSpPr txBox="1"/>
          <p:nvPr>
            <p:ph idx="1" type="body"/>
          </p:nvPr>
        </p:nvSpPr>
        <p:spPr>
          <a:xfrm>
            <a:off x="0" y="894522"/>
            <a:ext cx="9144000" cy="59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 u="sng"/>
              <a:t>PERTE OSSEUSE </a:t>
            </a:r>
            <a:r>
              <a:rPr b="1" lang="en-US" u="sng"/>
              <a:t>APRÈS</a:t>
            </a:r>
            <a:r>
              <a:rPr b="1" lang="en-US" u="sng"/>
              <a:t> RYGP: </a:t>
            </a:r>
            <a:r>
              <a:rPr b="1" lang="en-US" u="sng"/>
              <a:t>DONNÉES</a:t>
            </a:r>
            <a:r>
              <a:rPr b="1" lang="en-US" u="sng"/>
              <a:t> A 5 ANS</a:t>
            </a:r>
            <a:endParaRPr b="1" u="sng"/>
          </a:p>
          <a:p>
            <a:pPr indent="-336550" lvl="0" marL="457200" rtl="0" algn="l">
              <a:spcBef>
                <a:spcPts val="340"/>
              </a:spcBef>
              <a:spcAft>
                <a:spcPts val="0"/>
              </a:spcAft>
              <a:buSzPts val="1700"/>
              <a:buChar char="●"/>
            </a:pPr>
            <a:r>
              <a:rPr lang="en-US"/>
              <a:t>21 adultes (17F/ 4H, âge moyen 51+/-14)</a:t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lang="en-US"/>
              <a:t>⇒ Aggravation de la perte de la masse osseuse et </a:t>
            </a:r>
            <a:r>
              <a:rPr lang="en-US"/>
              <a:t>détérioration</a:t>
            </a:r>
            <a:r>
              <a:rPr lang="en-US"/>
              <a:t> de la microarchitecture osseuse</a:t>
            </a:r>
            <a:endParaRPr/>
          </a:p>
          <a:p>
            <a:pPr indent="0" lvl="0" marL="45720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r">
              <a:spcBef>
                <a:spcPts val="340"/>
              </a:spcBef>
              <a:spcAft>
                <a:spcPts val="0"/>
              </a:spcAft>
              <a:buNone/>
            </a:pPr>
            <a:r>
              <a:rPr lang="en-US" sz="1600"/>
              <a:t>Lindeman KG et al. J Clin Endocrinol Metab 2018</a:t>
            </a:r>
            <a:endParaRPr sz="1600"/>
          </a:p>
          <a:p>
            <a:pPr indent="0" lvl="0" marL="45720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r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g10098e3d01d_0_51"/>
          <p:cNvPicPr preferRelativeResize="0"/>
          <p:nvPr/>
        </p:nvPicPr>
        <p:blipFill rotWithShape="1">
          <a:blip r:embed="rId3">
            <a:alphaModFix/>
          </a:blip>
          <a:srcRect b="28570" l="24238" r="42259" t="33866"/>
          <a:stretch/>
        </p:blipFill>
        <p:spPr>
          <a:xfrm>
            <a:off x="1845037" y="1636200"/>
            <a:ext cx="5453926" cy="382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10098e3d01d_0_51"/>
          <p:cNvSpPr/>
          <p:nvPr/>
        </p:nvSpPr>
        <p:spPr>
          <a:xfrm>
            <a:off x="2053925" y="2053925"/>
            <a:ext cx="243600" cy="25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098e3d01d_0_57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10098e3d01d_0_57"/>
          <p:cNvSpPr txBox="1"/>
          <p:nvPr>
            <p:ph idx="1" type="body"/>
          </p:nvPr>
        </p:nvSpPr>
        <p:spPr>
          <a:xfrm>
            <a:off x="0" y="894522"/>
            <a:ext cx="9144000" cy="59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/>
              <a:t>RETENTISSEMENT OSSEUX DE LA CHIRURGIE BARIATRIQUE</a:t>
            </a:r>
            <a:endParaRPr b="1" sz="2000"/>
          </a:p>
        </p:txBody>
      </p:sp>
      <p:pic>
        <p:nvPicPr>
          <p:cNvPr id="121" name="Google Shape;121;g10098e3d01d_0_57"/>
          <p:cNvPicPr preferRelativeResize="0"/>
          <p:nvPr/>
        </p:nvPicPr>
        <p:blipFill rotWithShape="1">
          <a:blip r:embed="rId3">
            <a:alphaModFix/>
          </a:blip>
          <a:srcRect b="34670" l="14976" r="34135" t="32234"/>
          <a:stretch/>
        </p:blipFill>
        <p:spPr>
          <a:xfrm>
            <a:off x="764225" y="2645725"/>
            <a:ext cx="7821998" cy="3179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10098e3d01d_0_57"/>
          <p:cNvSpPr/>
          <p:nvPr/>
        </p:nvSpPr>
        <p:spPr>
          <a:xfrm>
            <a:off x="1845050" y="1450500"/>
            <a:ext cx="5442300" cy="487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a8923af2d_0_20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fa8923af2d_0_20"/>
          <p:cNvSpPr txBox="1"/>
          <p:nvPr>
            <p:ph idx="1" type="body"/>
          </p:nvPr>
        </p:nvSpPr>
        <p:spPr>
          <a:xfrm>
            <a:off x="0" y="1642400"/>
            <a:ext cx="9144000" cy="521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100"/>
              <a:t>Retentissement osseux de l’obésité et du diabète de type II</a:t>
            </a:r>
            <a:endParaRPr b="1" sz="2100"/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100"/>
              <a:t>Risque fracturaire de la chirurgie bariatrique</a:t>
            </a:r>
            <a:endParaRPr b="1" sz="2100"/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100"/>
              <a:t>DMO et microarchitecture en cas de chirurgie bariatrique</a:t>
            </a:r>
            <a:endParaRPr b="1" sz="2100"/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Font typeface="Calibri"/>
              <a:buAutoNum type="arabicPeriod"/>
            </a:pPr>
            <a:r>
              <a:rPr b="1" lang="en-US" sz="2100">
                <a:solidFill>
                  <a:srgbClr val="FF0000"/>
                </a:solidFill>
              </a:rPr>
              <a:t>Prise en charge</a:t>
            </a:r>
            <a:endParaRPr b="1" sz="2100">
              <a:solidFill>
                <a:srgbClr val="FF0000"/>
              </a:solidFill>
            </a:endParaRPr>
          </a:p>
          <a:p>
            <a:pPr indent="-36195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100"/>
              <a:t>Conclusions</a:t>
            </a:r>
            <a:endParaRPr b="1" sz="2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0098e3d01d_0_64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10098e3d01d_0_64"/>
          <p:cNvSpPr txBox="1"/>
          <p:nvPr>
            <p:ph idx="1" type="body"/>
          </p:nvPr>
        </p:nvSpPr>
        <p:spPr>
          <a:xfrm>
            <a:off x="0" y="894522"/>
            <a:ext cx="9144000" cy="59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 u="sng"/>
              <a:t>PRISE EN CHARGE DES PATIENTS APRES CHIRURGIE BARIATRIQUE</a:t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</p:txBody>
      </p:sp>
      <p:pic>
        <p:nvPicPr>
          <p:cNvPr id="135" name="Google Shape;135;g10098e3d01d_0_64"/>
          <p:cNvPicPr preferRelativeResize="0"/>
          <p:nvPr/>
        </p:nvPicPr>
        <p:blipFill rotWithShape="1">
          <a:blip r:embed="rId3">
            <a:alphaModFix/>
          </a:blip>
          <a:srcRect b="15987" l="10276" r="30461" t="23909"/>
          <a:stretch/>
        </p:blipFill>
        <p:spPr>
          <a:xfrm>
            <a:off x="498975" y="1427300"/>
            <a:ext cx="8146949" cy="5163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10098e3d01d_0_64"/>
          <p:cNvSpPr/>
          <p:nvPr/>
        </p:nvSpPr>
        <p:spPr>
          <a:xfrm>
            <a:off x="5523525" y="1972700"/>
            <a:ext cx="208800" cy="24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0098e3d01d_0_71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10098e3d01d_0_71"/>
          <p:cNvSpPr txBox="1"/>
          <p:nvPr>
            <p:ph idx="1" type="body"/>
          </p:nvPr>
        </p:nvSpPr>
        <p:spPr>
          <a:xfrm>
            <a:off x="0" y="894522"/>
            <a:ext cx="9144000" cy="59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340"/>
              </a:spcBef>
              <a:spcAft>
                <a:spcPts val="0"/>
              </a:spcAft>
              <a:buSzPts val="2000"/>
              <a:buChar char="●"/>
            </a:pPr>
            <a:r>
              <a:rPr b="1" lang="en-US" sz="2000" u="sng"/>
              <a:t>ETUDE INTERVENTIONNELLE APRES CHIRURGIE BARIATRIQUE/ BABS:</a:t>
            </a:r>
            <a:endParaRPr b="1" sz="20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r">
              <a:spcBef>
                <a:spcPts val="340"/>
              </a:spcBef>
              <a:spcAft>
                <a:spcPts val="0"/>
              </a:spcAft>
              <a:buNone/>
            </a:pPr>
            <a:r>
              <a:rPr lang="en-US" sz="1400"/>
              <a:t>Muschitz C et al. JBMR 2016; 31: 672-82</a:t>
            </a:r>
            <a:endParaRPr sz="1400"/>
          </a:p>
        </p:txBody>
      </p:sp>
      <p:pic>
        <p:nvPicPr>
          <p:cNvPr id="143" name="Google Shape;143;g10098e3d01d_0_71"/>
          <p:cNvPicPr preferRelativeResize="0"/>
          <p:nvPr/>
        </p:nvPicPr>
        <p:blipFill rotWithShape="1">
          <a:blip r:embed="rId3">
            <a:alphaModFix/>
          </a:blip>
          <a:srcRect b="34164" l="13071" r="34135" t="34161"/>
          <a:stretch/>
        </p:blipFill>
        <p:spPr>
          <a:xfrm>
            <a:off x="0" y="1868250"/>
            <a:ext cx="9144003" cy="342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0098e3d01d_0_77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10098e3d01d_0_77"/>
          <p:cNvSpPr txBox="1"/>
          <p:nvPr>
            <p:ph idx="1" type="body"/>
          </p:nvPr>
        </p:nvSpPr>
        <p:spPr>
          <a:xfrm>
            <a:off x="0" y="894522"/>
            <a:ext cx="9144000" cy="59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 sz="2000" u="sng"/>
              <a:t>VARIATION DE LA DMO</a:t>
            </a:r>
            <a:endParaRPr b="1" sz="2000" u="sng"/>
          </a:p>
        </p:txBody>
      </p:sp>
      <p:pic>
        <p:nvPicPr>
          <p:cNvPr id="150" name="Google Shape;150;g10098e3d01d_0_77"/>
          <p:cNvPicPr preferRelativeResize="0"/>
          <p:nvPr/>
        </p:nvPicPr>
        <p:blipFill rotWithShape="1">
          <a:blip r:embed="rId3">
            <a:alphaModFix/>
          </a:blip>
          <a:srcRect b="23908" l="12310" r="32235" t="33858"/>
          <a:stretch/>
        </p:blipFill>
        <p:spPr>
          <a:xfrm>
            <a:off x="248683" y="1589750"/>
            <a:ext cx="8581601" cy="408462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10098e3d01d_0_77"/>
          <p:cNvSpPr/>
          <p:nvPr/>
        </p:nvSpPr>
        <p:spPr>
          <a:xfrm>
            <a:off x="2216375" y="3075075"/>
            <a:ext cx="290100" cy="24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fa8923af2d_0_5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gfa8923af2d_0_5"/>
          <p:cNvSpPr txBox="1"/>
          <p:nvPr>
            <p:ph idx="1" type="body"/>
          </p:nvPr>
        </p:nvSpPr>
        <p:spPr>
          <a:xfrm>
            <a:off x="0" y="1642400"/>
            <a:ext cx="9144000" cy="521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100"/>
              <a:t>Retentissement osseux de l’obésité et du diabète de type II</a:t>
            </a:r>
            <a:endParaRPr b="1" sz="2100"/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100"/>
              <a:t>Risque fracturaire de la chirurgie bariatrique</a:t>
            </a:r>
            <a:endParaRPr b="1" sz="2100"/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100"/>
              <a:t>DMO et microarchitecture en cas de chirurgie bariatrique</a:t>
            </a:r>
            <a:endParaRPr b="1" sz="2100"/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100"/>
              <a:t>Prise en charge</a:t>
            </a:r>
            <a:endParaRPr b="1" sz="2100"/>
          </a:p>
          <a:p>
            <a:pPr indent="-36195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100"/>
              <a:t>Conclusions</a:t>
            </a:r>
            <a:endParaRPr b="1" sz="2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0098e3d01d_0_91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10098e3d01d_0_91"/>
          <p:cNvSpPr txBox="1"/>
          <p:nvPr>
            <p:ph idx="1" type="body"/>
          </p:nvPr>
        </p:nvSpPr>
        <p:spPr>
          <a:xfrm>
            <a:off x="0" y="894522"/>
            <a:ext cx="9144000" cy="59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 sz="2000" u="sng"/>
              <a:t>VARIATIONS 25--OH--D ET PTH</a:t>
            </a:r>
            <a:endParaRPr b="1" sz="2000" u="sng"/>
          </a:p>
        </p:txBody>
      </p:sp>
      <p:pic>
        <p:nvPicPr>
          <p:cNvPr id="158" name="Google Shape;158;g10098e3d01d_0_91"/>
          <p:cNvPicPr preferRelativeResize="0"/>
          <p:nvPr/>
        </p:nvPicPr>
        <p:blipFill rotWithShape="1">
          <a:blip r:embed="rId3">
            <a:alphaModFix/>
          </a:blip>
          <a:srcRect b="25735" l="12435" r="34645" t="34470"/>
          <a:stretch/>
        </p:blipFill>
        <p:spPr>
          <a:xfrm>
            <a:off x="369675" y="1624625"/>
            <a:ext cx="8196526" cy="38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10098e3d01d_0_91"/>
          <p:cNvSpPr/>
          <p:nvPr/>
        </p:nvSpPr>
        <p:spPr>
          <a:xfrm>
            <a:off x="7913975" y="3086675"/>
            <a:ext cx="208800" cy="23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098e3d01d_0_98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CONCLUSIONS</a:t>
            </a:r>
            <a:endParaRPr sz="3500"/>
          </a:p>
        </p:txBody>
      </p:sp>
      <p:sp>
        <p:nvSpPr>
          <p:cNvPr id="165" name="Google Shape;165;g10098e3d01d_0_98"/>
          <p:cNvSpPr txBox="1"/>
          <p:nvPr>
            <p:ph idx="1" type="body"/>
          </p:nvPr>
        </p:nvSpPr>
        <p:spPr>
          <a:xfrm>
            <a:off x="0" y="894522"/>
            <a:ext cx="9144000" cy="59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340"/>
              </a:spcBef>
              <a:spcAft>
                <a:spcPts val="0"/>
              </a:spcAft>
              <a:buSzPts val="2000"/>
              <a:buFont typeface="Cambria"/>
              <a:buChar char="★"/>
            </a:pPr>
            <a:r>
              <a:rPr lang="en-US" sz="2000">
                <a:latin typeface="Cambria"/>
                <a:ea typeface="Cambria"/>
                <a:cs typeface="Cambria"/>
                <a:sym typeface="Cambria"/>
              </a:rPr>
              <a:t>Retentissement osseux délétère et augmentation du risque de fracture</a:t>
            </a:r>
            <a:endParaRPr sz="2000"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mbria"/>
              <a:buChar char="★"/>
            </a:pPr>
            <a:r>
              <a:rPr lang="en-US" sz="2000">
                <a:latin typeface="Cambria"/>
                <a:ea typeface="Cambria"/>
                <a:cs typeface="Cambria"/>
                <a:sym typeface="Cambria"/>
              </a:rPr>
              <a:t>Causes multiples, intriquées, méconnues</a:t>
            </a:r>
            <a:endParaRPr sz="2000"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mbria"/>
              <a:buChar char="★"/>
            </a:pPr>
            <a:r>
              <a:rPr lang="en-US" sz="2000">
                <a:latin typeface="Cambria"/>
                <a:ea typeface="Cambria"/>
                <a:cs typeface="Cambria"/>
                <a:sym typeface="Cambria"/>
              </a:rPr>
              <a:t>La procédure la plus à risque est le Gastric Bypass</a:t>
            </a:r>
            <a:endParaRPr sz="2000"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mbria"/>
              <a:buChar char="★"/>
            </a:pPr>
            <a:r>
              <a:rPr lang="en-US" sz="2000">
                <a:latin typeface="Cambria"/>
                <a:ea typeface="Cambria"/>
                <a:cs typeface="Cambria"/>
                <a:sym typeface="Cambria"/>
              </a:rPr>
              <a:t>Un suivi à long terme est nécessaire pour apprécier le risque fracturaire à distance des premières années post chirurgie.</a:t>
            </a:r>
            <a:endParaRPr sz="2000"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mbria"/>
              <a:buChar char="★"/>
            </a:pPr>
            <a:r>
              <a:rPr lang="en-US" sz="2000">
                <a:latin typeface="Cambria"/>
                <a:ea typeface="Cambria"/>
                <a:cs typeface="Cambria"/>
                <a:sym typeface="Cambria"/>
              </a:rPr>
              <a:t>Pour préserver la santé osseuse des patients il est nécessaire d’associer une prise en charge nutritionnelle (Ca/ vit D/ protéines) et une activité physique.</a:t>
            </a:r>
            <a:endParaRPr sz="2000"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mbria"/>
              <a:buChar char="★"/>
            </a:pPr>
            <a:r>
              <a:rPr lang="en-US" sz="2000">
                <a:latin typeface="Cambria"/>
                <a:ea typeface="Cambria"/>
                <a:cs typeface="Cambria"/>
                <a:sym typeface="Cambria"/>
              </a:rPr>
              <a:t>En cas d’ostéoporose avérée préférer le traitement parentéral</a:t>
            </a:r>
            <a:endParaRPr sz="20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"/>
                                        <p:tgtEl>
                                          <p:spTgt spid="1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"/>
                                        <p:tgtEl>
                                          <p:spTgt spid="1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"/>
                                        <p:tgtEl>
                                          <p:spTgt spid="1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"/>
                                        <p:tgtEl>
                                          <p:spTgt spid="1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"/>
                                        <p:tgtEl>
                                          <p:spTgt spid="1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"/>
                                        <p:tgtEl>
                                          <p:spTgt spid="1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098e3d01d_0_103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10098e3d01d_0_103"/>
          <p:cNvSpPr txBox="1"/>
          <p:nvPr>
            <p:ph idx="1" type="body"/>
          </p:nvPr>
        </p:nvSpPr>
        <p:spPr>
          <a:xfrm>
            <a:off x="0" y="894522"/>
            <a:ext cx="9144000" cy="59634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accent4"/>
                </a:solidFill>
                <a:latin typeface="Caveat"/>
                <a:ea typeface="Caveat"/>
                <a:cs typeface="Caveat"/>
                <a:sym typeface="Caveat"/>
              </a:rPr>
              <a:t>Merci pour votre attention!</a:t>
            </a:r>
            <a:endParaRPr b="1" sz="3500">
              <a:solidFill>
                <a:schemeClr val="accent4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72" name="Google Shape;172;g10098e3d01d_0_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850" y="4477450"/>
            <a:ext cx="2332425" cy="1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10098e3d01d_0_103"/>
          <p:cNvPicPr preferRelativeResize="0"/>
          <p:nvPr/>
        </p:nvPicPr>
        <p:blipFill rotWithShape="1">
          <a:blip r:embed="rId4">
            <a:alphaModFix/>
          </a:blip>
          <a:srcRect b="33421" l="1190" r="-1190" t="17493"/>
          <a:stretch/>
        </p:blipFill>
        <p:spPr>
          <a:xfrm>
            <a:off x="2090625" y="1172000"/>
            <a:ext cx="4869850" cy="239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"/>
          <p:cNvSpPr txBox="1"/>
          <p:nvPr>
            <p:ph type="title"/>
          </p:nvPr>
        </p:nvSpPr>
        <p:spPr>
          <a:xfrm>
            <a:off x="0" y="1"/>
            <a:ext cx="5568176" cy="894521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" name="Google Shape;34;p2"/>
          <p:cNvSpPr txBox="1"/>
          <p:nvPr>
            <p:ph idx="1" type="body"/>
          </p:nvPr>
        </p:nvSpPr>
        <p:spPr>
          <a:xfrm>
            <a:off x="0" y="894522"/>
            <a:ext cx="9144000" cy="59634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b="1" lang="en-US" sz="2000" u="sng"/>
              <a:t>RETENTISSEMENT OSSEUX DE L’OBESITE </a:t>
            </a:r>
            <a:endParaRPr b="1" sz="20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b="1" sz="20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b="1" sz="2000" u="sng"/>
          </a:p>
        </p:txBody>
      </p:sp>
      <p:pic>
        <p:nvPicPr>
          <p:cNvPr id="35" name="Google Shape;35;p2"/>
          <p:cNvPicPr preferRelativeResize="0"/>
          <p:nvPr/>
        </p:nvPicPr>
        <p:blipFill rotWithShape="1">
          <a:blip r:embed="rId3">
            <a:alphaModFix/>
          </a:blip>
          <a:srcRect b="22027" l="12479" r="31305" t="31026"/>
          <a:stretch/>
        </p:blipFill>
        <p:spPr>
          <a:xfrm>
            <a:off x="427800" y="1617325"/>
            <a:ext cx="7998828" cy="4175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0098e3d01d_0_1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g10098e3d01d_0_1"/>
          <p:cNvSpPr txBox="1"/>
          <p:nvPr>
            <p:ph idx="1" type="body"/>
          </p:nvPr>
        </p:nvSpPr>
        <p:spPr>
          <a:xfrm>
            <a:off x="0" y="970722"/>
            <a:ext cx="9144000" cy="59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 sz="2000" u="sng"/>
              <a:t>UNE COMORBIDITE FREQUENTE: LE DIABETE DE TYPE II</a:t>
            </a:r>
            <a:endParaRPr b="1" sz="20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sz="2000" u="sng"/>
          </a:p>
        </p:txBody>
      </p:sp>
      <p:pic>
        <p:nvPicPr>
          <p:cNvPr id="42" name="Google Shape;42;g10098e3d01d_0_1"/>
          <p:cNvPicPr preferRelativeResize="0"/>
          <p:nvPr/>
        </p:nvPicPr>
        <p:blipFill rotWithShape="1">
          <a:blip r:embed="rId3">
            <a:alphaModFix/>
          </a:blip>
          <a:srcRect b="16548" l="9459" r="28428" t="29265"/>
          <a:stretch/>
        </p:blipFill>
        <p:spPr>
          <a:xfrm>
            <a:off x="260950" y="1629875"/>
            <a:ext cx="8323773" cy="453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fa8923af2d_0_10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gfa8923af2d_0_10"/>
          <p:cNvSpPr txBox="1"/>
          <p:nvPr>
            <p:ph idx="1" type="body"/>
          </p:nvPr>
        </p:nvSpPr>
        <p:spPr>
          <a:xfrm>
            <a:off x="0" y="1642400"/>
            <a:ext cx="9144000" cy="521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100"/>
              <a:t>Retentissement osseux de l’obésité et du diabète de type II</a:t>
            </a:r>
            <a:endParaRPr b="1" sz="2100"/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Font typeface="Calibri"/>
              <a:buAutoNum type="arabicPeriod"/>
            </a:pPr>
            <a:r>
              <a:rPr b="1" lang="en-US" sz="2100">
                <a:solidFill>
                  <a:srgbClr val="FF0000"/>
                </a:solidFill>
              </a:rPr>
              <a:t>Risque fracturaire de la chirurgie bariatrique</a:t>
            </a:r>
            <a:endParaRPr b="1" sz="2100">
              <a:solidFill>
                <a:srgbClr val="FF0000"/>
              </a:solidFill>
            </a:endParaRPr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100"/>
              <a:t>DMO et microarchitecture en cas de chirurgie bariatrique</a:t>
            </a:r>
            <a:endParaRPr b="1" sz="2100"/>
          </a:p>
          <a:p>
            <a:pPr indent="-3619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100"/>
              <a:t>Prise en charge</a:t>
            </a:r>
            <a:endParaRPr b="1" sz="2100"/>
          </a:p>
          <a:p>
            <a:pPr indent="-36195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Calibri"/>
              <a:buAutoNum type="arabicPeriod"/>
            </a:pPr>
            <a:r>
              <a:rPr b="1" lang="en-US" sz="2100"/>
              <a:t>Conclusions</a:t>
            </a:r>
            <a:endParaRPr b="1" sz="2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0098e3d01d_0_7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g10098e3d01d_0_7"/>
          <p:cNvSpPr txBox="1"/>
          <p:nvPr>
            <p:ph idx="1" type="body"/>
          </p:nvPr>
        </p:nvSpPr>
        <p:spPr>
          <a:xfrm>
            <a:off x="0" y="894522"/>
            <a:ext cx="9144000" cy="59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 u="sng"/>
              <a:t>RISQUE FRACTURAIRE SUITE A UNE CHIRURGIE BARIATRIQUE</a:t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-336550" lvl="0" marL="457200" rtl="0" algn="l">
              <a:spcBef>
                <a:spcPts val="340"/>
              </a:spcBef>
              <a:spcAft>
                <a:spcPts val="0"/>
              </a:spcAft>
              <a:buSzPts val="1700"/>
              <a:buChar char="●"/>
            </a:pPr>
            <a:r>
              <a:rPr lang="en-US"/>
              <a:t>Cohorte Taiwannaise : patientes obèses opérés entre 2001 et 2009  appariés à des patients obèses non opérés (2064 vs 5027)</a:t>
            </a:r>
            <a:endParaRPr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/>
              <a:t>Toutes les fractures sont répertoriées : traumatiques et non traumatiques</a:t>
            </a:r>
            <a:endParaRPr/>
          </a:p>
        </p:txBody>
      </p:sp>
      <p:pic>
        <p:nvPicPr>
          <p:cNvPr id="55" name="Google Shape;55;g10098e3d01d_0_7"/>
          <p:cNvPicPr preferRelativeResize="0"/>
          <p:nvPr/>
        </p:nvPicPr>
        <p:blipFill rotWithShape="1">
          <a:blip r:embed="rId3">
            <a:alphaModFix/>
          </a:blip>
          <a:srcRect b="16764" l="11250" r="31321" t="41553"/>
          <a:stretch/>
        </p:blipFill>
        <p:spPr>
          <a:xfrm>
            <a:off x="338525" y="2582700"/>
            <a:ext cx="8595548" cy="389917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g10098e3d01d_0_7"/>
          <p:cNvSpPr/>
          <p:nvPr/>
        </p:nvSpPr>
        <p:spPr>
          <a:xfrm>
            <a:off x="5744000" y="6277800"/>
            <a:ext cx="208800" cy="18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0098e3d01d_0_13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g10098e3d01d_0_13"/>
          <p:cNvSpPr txBox="1"/>
          <p:nvPr>
            <p:ph idx="1" type="body"/>
          </p:nvPr>
        </p:nvSpPr>
        <p:spPr>
          <a:xfrm>
            <a:off x="0" y="894522"/>
            <a:ext cx="9144000" cy="59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 u="sng"/>
              <a:t>RISQUE FRACTURAIRE APRES CHIRURGIE BARIATRIQUE :</a:t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 u="sng"/>
              <a:t>ROUX EN Y BYPASS VS ANNEAU GASTRIQUE</a:t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-336550" lvl="0" marL="457200" rtl="0" algn="l">
              <a:spcBef>
                <a:spcPts val="340"/>
              </a:spcBef>
              <a:spcAft>
                <a:spcPts val="0"/>
              </a:spcAft>
              <a:buSzPts val="1700"/>
              <a:buChar char="●"/>
            </a:pPr>
            <a:r>
              <a:rPr lang="en-US"/>
              <a:t>Données administratives de l’assurance santé en Californie</a:t>
            </a:r>
            <a:endParaRPr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/>
              <a:t>Evaluation du risque de fractures non vertébrales (FNV)</a:t>
            </a:r>
            <a:endParaRPr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/>
              <a:t>Cohorte de patients opérés entre 2005 et 2013 appariés. N=15032</a:t>
            </a:r>
            <a:endParaRPr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/>
              <a:t>281 FNV, suivi moyen de 2,3  (+/-1,9 ans)</a:t>
            </a:r>
            <a:endParaRPr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/>
              <a:t>Incidence pour 100 PA : 9,8 RYGP (8,3-11,2) vs 6,8 AG (5,7-8,1)</a:t>
            </a:r>
            <a:endParaRPr/>
          </a:p>
          <a:p>
            <a:pPr indent="0" lvl="0" marL="45720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g10098e3d01d_0_13"/>
          <p:cNvPicPr preferRelativeResize="0"/>
          <p:nvPr/>
        </p:nvPicPr>
        <p:blipFill rotWithShape="1">
          <a:blip r:embed="rId3">
            <a:alphaModFix/>
          </a:blip>
          <a:srcRect b="16545" l="10967" r="28134" t="28830"/>
          <a:stretch/>
        </p:blipFill>
        <p:spPr>
          <a:xfrm>
            <a:off x="1667475" y="3272275"/>
            <a:ext cx="5568302" cy="31218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g10098e3d01d_0_13"/>
          <p:cNvSpPr/>
          <p:nvPr/>
        </p:nvSpPr>
        <p:spPr>
          <a:xfrm>
            <a:off x="3550850" y="5523525"/>
            <a:ext cx="104400" cy="8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0098e3d01d_0_19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10098e3d01d_0_19"/>
          <p:cNvSpPr txBox="1"/>
          <p:nvPr>
            <p:ph idx="1" type="body"/>
          </p:nvPr>
        </p:nvSpPr>
        <p:spPr>
          <a:xfrm>
            <a:off x="0" y="894522"/>
            <a:ext cx="9144000" cy="59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 sz="2100" u="sng"/>
              <a:t>ETUDE DU RISQUE FRACTURAIRE APRES CHIRURGIE BARIATRIQUE DANS LA POPULATION FRANCAISE</a:t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/>
              <a:t>Paccou J et al. JBMR 2019</a:t>
            </a:r>
            <a:endParaRPr b="1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lang="en-US"/>
              <a:t>Objectif principal:  </a:t>
            </a:r>
            <a:r>
              <a:rPr b="1" lang="en-US"/>
              <a:t>Estimer l’incidence des fractures Ostéoporotiques majeures (FOM) chez les patientes obèses de &gt;40 ans ayant bénéficié d’une chirurgie bariatrique</a:t>
            </a:r>
            <a:endParaRPr b="1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lang="en-US"/>
              <a:t>Objectifs secondaires : Estimer l’incidence des FOM selon le type de chirurgie et le type de fracture</a:t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lang="en-US"/>
              <a:t>Données PMSI </a:t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i="1" lang="en-US" u="sng"/>
              <a:t>Population</a:t>
            </a:r>
            <a:r>
              <a:rPr lang="en-US"/>
              <a:t>: De 40 à 65 ans, IMC &gt;40, chirurgie de l’obésité entre 01/01/2010 et  30/12/2014</a:t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i="1" lang="en-US" u="sng"/>
              <a:t>Groupe contrôle</a:t>
            </a:r>
            <a:r>
              <a:rPr lang="en-US"/>
              <a:t>: personnes obèses pour ratio 1:1 appariées sur : âge, sexe, indice de comorbidité, IMC et année d’inclusion</a:t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g10098e3d01d_0_19"/>
          <p:cNvPicPr preferRelativeResize="0"/>
          <p:nvPr/>
        </p:nvPicPr>
        <p:blipFill rotWithShape="1">
          <a:blip r:embed="rId3">
            <a:alphaModFix/>
          </a:blip>
          <a:srcRect b="29593" l="18656" r="38197" t="36497"/>
          <a:stretch/>
        </p:blipFill>
        <p:spPr>
          <a:xfrm>
            <a:off x="1891000" y="4250225"/>
            <a:ext cx="4929377" cy="242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0098e3d01d_0_27"/>
          <p:cNvSpPr txBox="1"/>
          <p:nvPr>
            <p:ph type="title"/>
          </p:nvPr>
        </p:nvSpPr>
        <p:spPr>
          <a:xfrm>
            <a:off x="0" y="1"/>
            <a:ext cx="5568300" cy="8946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g10098e3d01d_0_27"/>
          <p:cNvSpPr txBox="1"/>
          <p:nvPr>
            <p:ph idx="1" type="body"/>
          </p:nvPr>
        </p:nvSpPr>
        <p:spPr>
          <a:xfrm>
            <a:off x="0" y="894522"/>
            <a:ext cx="9144000" cy="596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b="1" lang="en-US" sz="1900" u="sng"/>
              <a:t>RISQUE FRACTURAIRE POST CHIRURGIE BARIATRIQUE/ LES </a:t>
            </a:r>
            <a:r>
              <a:rPr b="1" lang="en-US" sz="1900" u="sng"/>
              <a:t>DONNÉES</a:t>
            </a:r>
            <a:r>
              <a:rPr b="1" lang="en-US" sz="1900" u="sng"/>
              <a:t> </a:t>
            </a:r>
            <a:r>
              <a:rPr b="1" lang="en-US" sz="1900" u="sng"/>
              <a:t>FRANÇAISES</a:t>
            </a:r>
            <a:endParaRPr b="1" sz="1900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</p:txBody>
      </p:sp>
      <p:pic>
        <p:nvPicPr>
          <p:cNvPr id="78" name="Google Shape;78;g10098e3d01d_0_27"/>
          <p:cNvPicPr preferRelativeResize="0"/>
          <p:nvPr/>
        </p:nvPicPr>
        <p:blipFill rotWithShape="1">
          <a:blip r:embed="rId3">
            <a:alphaModFix/>
          </a:blip>
          <a:srcRect b="31504" l="20302" r="39107" t="28173"/>
          <a:stretch/>
        </p:blipFill>
        <p:spPr>
          <a:xfrm>
            <a:off x="479450" y="1392500"/>
            <a:ext cx="7747825" cy="481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ception personnalisée">
  <a:themeElements>
    <a:clrScheme name="Bure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Conception personnalisée">
  <a:themeElements>
    <a:clrScheme name="Bure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2019-04-29T10:49:20Z</dcterms:created>
  <dc:creator>Arnaud  Saunier</dc:creator>
</cp:coreProperties>
</file>