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66" r:id="rId2"/>
  </p:sldMasterIdLst>
  <p:notesMasterIdLst>
    <p:notesMasterId r:id="rId43"/>
  </p:notesMasterIdLst>
  <p:handoutMasterIdLst>
    <p:handoutMasterId r:id="rId44"/>
  </p:handoutMasterIdLst>
  <p:sldIdLst>
    <p:sldId id="260" r:id="rId3"/>
    <p:sldId id="349" r:id="rId4"/>
    <p:sldId id="350" r:id="rId5"/>
    <p:sldId id="421" r:id="rId6"/>
    <p:sldId id="380" r:id="rId7"/>
    <p:sldId id="376" r:id="rId8"/>
    <p:sldId id="407" r:id="rId9"/>
    <p:sldId id="264" r:id="rId10"/>
    <p:sldId id="494" r:id="rId11"/>
    <p:sldId id="451" r:id="rId12"/>
    <p:sldId id="478" r:id="rId13"/>
    <p:sldId id="375" r:id="rId14"/>
    <p:sldId id="482" r:id="rId15"/>
    <p:sldId id="401" r:id="rId16"/>
    <p:sldId id="455" r:id="rId17"/>
    <p:sldId id="481" r:id="rId18"/>
    <p:sldId id="459" r:id="rId19"/>
    <p:sldId id="261" r:id="rId20"/>
    <p:sldId id="463" r:id="rId21"/>
    <p:sldId id="464" r:id="rId22"/>
    <p:sldId id="460" r:id="rId23"/>
    <p:sldId id="461" r:id="rId24"/>
    <p:sldId id="495" r:id="rId25"/>
    <p:sldId id="423" r:id="rId26"/>
    <p:sldId id="467" r:id="rId27"/>
    <p:sldId id="410" r:id="rId28"/>
    <p:sldId id="379" r:id="rId29"/>
    <p:sldId id="480" r:id="rId30"/>
    <p:sldId id="381" r:id="rId31"/>
    <p:sldId id="412" r:id="rId32"/>
    <p:sldId id="413" r:id="rId33"/>
    <p:sldId id="417" r:id="rId34"/>
    <p:sldId id="383" r:id="rId35"/>
    <p:sldId id="499" r:id="rId36"/>
    <p:sldId id="485" r:id="rId37"/>
    <p:sldId id="416" r:id="rId38"/>
    <p:sldId id="484" r:id="rId39"/>
    <p:sldId id="501" r:id="rId40"/>
    <p:sldId id="500" r:id="rId41"/>
    <p:sldId id="475" r:id="rId4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éverine Hommel" initials="SH" lastIdx="2" clrIdx="0"/>
  <p:cmAuthor id="2" name="severine hommel" initials="sh" lastIdx="2" clrIdx="1">
    <p:extLst>
      <p:ext uri="{19B8F6BF-5375-455C-9EA6-DF929625EA0E}">
        <p15:presenceInfo xmlns:p15="http://schemas.microsoft.com/office/powerpoint/2012/main" userId="20b07d1958deea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B7FF"/>
    <a:srgbClr val="03ABEE"/>
    <a:srgbClr val="09AEEE"/>
    <a:srgbClr val="9B0875"/>
    <a:srgbClr val="70316B"/>
    <a:srgbClr val="702D64"/>
    <a:srgbClr val="701A65"/>
    <a:srgbClr val="66185C"/>
    <a:srgbClr val="66105B"/>
    <a:srgbClr val="660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4" autoAdjust="0"/>
    <p:restoredTop sz="90891" autoAdjust="0"/>
  </p:normalViewPr>
  <p:slideViewPr>
    <p:cSldViewPr snapToGrid="0" snapToObjects="1">
      <p:cViewPr varScale="1">
        <p:scale>
          <a:sx n="46" d="100"/>
          <a:sy n="46" d="100"/>
        </p:scale>
        <p:origin x="155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11-14T17:34:01.58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2" dt="2021-11-14T17:34:03.491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A3155-55A5-5D44-834B-F455CBE24D99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728-3C10-5046-9B11-B82A16BC2E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08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D946F-27BF-4222-A75D-F1A76CB93880}" type="datetimeFigureOut">
              <a:rPr lang="fr-FR" smtClean="0"/>
              <a:t>18/11/2021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B9AB0-4477-4F4A-9185-FF841DEB3B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76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95D5F-73D3-4C56-BA68-C67B235360C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32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DB9AB0-4477-4F4A-9185-FF841DEB3B1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85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 hasCustomPrompt="1"/>
          </p:nvPr>
        </p:nvSpPr>
        <p:spPr>
          <a:xfrm>
            <a:off x="0" y="5768898"/>
            <a:ext cx="9144000" cy="1006957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600" b="0" i="1" baseline="0"/>
            </a:lvl1pPr>
          </a:lstStyle>
          <a:p>
            <a:pPr lvl="0"/>
            <a:r>
              <a:rPr lang="fr-FR" dirty="0"/>
              <a:t>Prénom et nom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027583"/>
            <a:ext cx="9144000" cy="374131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b="1" i="0" baseline="0">
                <a:solidFill>
                  <a:srgbClr val="2EB0E6"/>
                </a:solidFill>
              </a:defRPr>
            </a:lvl1pPr>
          </a:lstStyle>
          <a:p>
            <a:pPr lvl="0"/>
            <a:r>
              <a:rPr lang="fr-FR" dirty="0"/>
              <a:t>TITRE DE VOTRE PRÉSENTATION</a:t>
            </a:r>
          </a:p>
        </p:txBody>
      </p:sp>
    </p:spTree>
    <p:extLst>
      <p:ext uri="{BB962C8B-B14F-4D97-AF65-F5344CB8AC3E}">
        <p14:creationId xmlns:p14="http://schemas.microsoft.com/office/powerpoint/2010/main" val="87030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5568176" cy="894521"/>
          </a:xfrm>
          <a:prstGeom prst="rect">
            <a:avLst/>
          </a:prstGeom>
        </p:spPr>
        <p:txBody>
          <a:bodyPr vert="horz" anchor="ctr" anchorCtr="1"/>
          <a:lstStyle>
            <a:lvl1pPr>
              <a:defRPr sz="1400" b="1" i="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 hasCustomPrompt="1"/>
          </p:nvPr>
        </p:nvSpPr>
        <p:spPr>
          <a:xfrm>
            <a:off x="0" y="894522"/>
            <a:ext cx="9144000" cy="5963477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700"/>
            </a:lvl1pPr>
          </a:lstStyle>
          <a:p>
            <a:pPr lvl="0"/>
            <a:r>
              <a:rPr lang="fr-FR" dirty="0"/>
              <a:t>ZONE TEXT</a:t>
            </a:r>
          </a:p>
        </p:txBody>
      </p:sp>
    </p:spTree>
    <p:extLst>
      <p:ext uri="{BB962C8B-B14F-4D97-AF65-F5344CB8AC3E}">
        <p14:creationId xmlns:p14="http://schemas.microsoft.com/office/powerpoint/2010/main" val="44489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-1"/>
            <a:ext cx="7519901" cy="1263535"/>
          </a:xfrm>
        </p:spPr>
        <p:txBody>
          <a:bodyPr>
            <a:normAutofit/>
          </a:bodyPr>
          <a:lstStyle>
            <a:lvl1pPr>
              <a:defRPr sz="3000">
                <a:latin typeface="Calibri 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9947"/>
            <a:ext cx="7886700" cy="4681101"/>
          </a:xfrm>
        </p:spPr>
        <p:txBody>
          <a:bodyPr/>
          <a:lstStyle>
            <a:lvl1pPr marL="171450" indent="-171450">
              <a:spcBef>
                <a:spcPts val="1500"/>
              </a:spcBef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800"/>
            </a:lvl1pPr>
            <a:lvl2pPr marL="514350" indent="-171450"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/>
            </a:lvl2pPr>
            <a:lvl3pPr marL="857250" indent="-171450"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/>
            </a:lvl3pPr>
            <a:lvl4pPr marL="1200150" indent="-171450"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/>
            </a:lvl4pPr>
            <a:lvl5pPr marL="1543050" indent="-171450"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B53-4BAA-47B2-AB62-0AFD4642D9C2}" type="datetime1">
              <a:rPr lang="fr-FR" smtClean="0"/>
              <a:t>18/11/2021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B474-C216-8547-9F58-49F68231F86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0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7B98DA-391A-4D37-A302-DF7C710B3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CC07DB-420E-4B6A-B19C-457CC5BC5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58D52D8-DFC8-40A0-98B9-9EB8E0C9ED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D66E6-967A-465E-BFEA-C43999B50642}" type="slidenum">
              <a:rPr lang="fr-FR" altLang="en-US"/>
              <a:pPr/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7403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0251B2-738A-C147-8A89-347AB32E83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67393F-1DF1-D547-8F1C-A4D1E7770B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1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Docteur Séverine HOMMEL </a:t>
            </a:r>
            <a:r>
              <a:rPr lang="fr-FR" dirty="0" err="1">
                <a:solidFill>
                  <a:srgbClr val="002060"/>
                </a:solidFill>
              </a:rPr>
              <a:t>Hépatogastroentérologue</a:t>
            </a:r>
            <a:r>
              <a:rPr lang="fr-FR" dirty="0">
                <a:solidFill>
                  <a:srgbClr val="002060"/>
                </a:solidFill>
              </a:rPr>
              <a:t> libérale et PH CHU Timone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>
                <a:latin typeface="Comic Sans MS" panose="030F0702030302020204" pitchFamily="66" charset="0"/>
              </a:rPr>
              <a:t>Stéato</a:t>
            </a:r>
            <a:r>
              <a:rPr lang="fr-FR" dirty="0">
                <a:latin typeface="Comic Sans MS" panose="030F0702030302020204" pitchFamily="66" charset="0"/>
              </a:rPr>
              <a:t>-hépatite non alcoolique:</a:t>
            </a:r>
          </a:p>
          <a:p>
            <a:r>
              <a:rPr lang="fr-FR" dirty="0">
                <a:latin typeface="Comic Sans MS" panose="030F0702030302020204" pitchFamily="66" charset="0"/>
              </a:rPr>
              <a:t>Diagnostic et traitement</a:t>
            </a:r>
          </a:p>
        </p:txBody>
      </p:sp>
    </p:spTree>
    <p:extLst>
      <p:ext uri="{BB962C8B-B14F-4D97-AF65-F5344CB8AC3E}">
        <p14:creationId xmlns:p14="http://schemas.microsoft.com/office/powerpoint/2010/main" val="4180028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9D0DF22-A69C-4DF6-B5BF-481A4C7E7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77318" y="122238"/>
            <a:ext cx="7543800" cy="858837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Données épidémiologiques mondiales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0F23541-0EBD-4E20-99BE-39653F407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033359"/>
            <a:ext cx="8229600" cy="511175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fr-FR" altLang="fr-FR" sz="2100" dirty="0">
                <a:solidFill>
                  <a:schemeClr val="tx2"/>
                </a:solidFill>
                <a:latin typeface="Comic Sans MS" panose="030F0702030302020204" pitchFamily="66" charset="0"/>
              </a:rPr>
              <a:t>Prévalence mondiale de la NASH: </a:t>
            </a:r>
            <a:r>
              <a:rPr lang="fr-FR" altLang="fr-FR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17%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1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317" name="Image 2">
            <a:extLst>
              <a:ext uri="{FF2B5EF4-FFF2-40B4-BE49-F238E27FC236}">
                <a16:creationId xmlns:a16="http://schemas.microsoft.com/office/drawing/2014/main" id="{24D5F442-1E6A-4D90-AD60-96446DF24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8" b="-10878"/>
          <a:stretch>
            <a:fillRect/>
          </a:stretch>
        </p:blipFill>
        <p:spPr bwMode="auto">
          <a:xfrm>
            <a:off x="23812" y="1607958"/>
            <a:ext cx="8662987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89A1FC0-6045-46CE-9F6F-FD53B17571B0}"/>
              </a:ext>
            </a:extLst>
          </p:cNvPr>
          <p:cNvSpPr/>
          <p:nvPr/>
        </p:nvSpPr>
        <p:spPr>
          <a:xfrm>
            <a:off x="5867400" y="2205038"/>
            <a:ext cx="213360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0,8% IMC &gt; 40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B98A3D-6ACF-47A2-A79B-DD8A8FDCDE60}"/>
              </a:ext>
            </a:extLst>
          </p:cNvPr>
          <p:cNvSpPr/>
          <p:nvPr/>
        </p:nvSpPr>
        <p:spPr>
          <a:xfrm>
            <a:off x="179882" y="6145109"/>
            <a:ext cx="4497049" cy="4971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7% NAFLD avec poids normal (surtout femmes)</a:t>
            </a:r>
          </a:p>
        </p:txBody>
      </p:sp>
    </p:spTree>
    <p:extLst>
      <p:ext uri="{BB962C8B-B14F-4D97-AF65-F5344CB8AC3E}">
        <p14:creationId xmlns:p14="http://schemas.microsoft.com/office/powerpoint/2010/main" val="4719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621FB-BCFA-41B6-A853-6A8AF169B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74" y="185142"/>
            <a:ext cx="7519901" cy="1263535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Etude NASH-CO en France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10C99B-3064-4036-B3EA-3903F4434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5225" y="3088481"/>
            <a:ext cx="1733550" cy="174307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2F91B25-D9B4-4470-BB2A-BAB87AD3C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01" y="1001515"/>
            <a:ext cx="2418024" cy="27175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53DA91-E8ED-417D-B0AF-83C6BE8C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076" y="1001515"/>
            <a:ext cx="3399230" cy="36454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5B5FA9-5DB7-4F27-85D7-AEF1A5E7C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94" y="3899798"/>
            <a:ext cx="4773081" cy="27175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157569AF-C638-4461-BAA4-5A5C891703BF}"/>
              </a:ext>
            </a:extLst>
          </p:cNvPr>
          <p:cNvSpPr txBox="1"/>
          <p:nvPr/>
        </p:nvSpPr>
        <p:spPr>
          <a:xfrm>
            <a:off x="4721902" y="6247980"/>
            <a:ext cx="4422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8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NASH-CO , Nabi et col, AFEF 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71A3D9-AB29-44A8-8101-B540BBBC05FC}"/>
              </a:ext>
            </a:extLst>
          </p:cNvPr>
          <p:cNvSpPr/>
          <p:nvPr/>
        </p:nvSpPr>
        <p:spPr>
          <a:xfrm>
            <a:off x="5280077" y="4831555"/>
            <a:ext cx="3687712" cy="1024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P NASH de 37% chez DT2</a:t>
            </a:r>
          </a:p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7.6% fibrose évoluée si NAFLD diabétiques</a:t>
            </a:r>
          </a:p>
          <a:p>
            <a:pPr algn="ctr">
              <a:defRPr/>
            </a:pPr>
            <a:r>
              <a:rPr lang="fr-FR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Sous évaluation++++ Patel 2017</a:t>
            </a:r>
          </a:p>
        </p:txBody>
      </p:sp>
    </p:spTree>
    <p:extLst>
      <p:ext uri="{BB962C8B-B14F-4D97-AF65-F5344CB8AC3E}">
        <p14:creationId xmlns:p14="http://schemas.microsoft.com/office/powerpoint/2010/main" val="34404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09">
            <a:extLst>
              <a:ext uri="{FF2B5EF4-FFF2-40B4-BE49-F238E27FC236}">
                <a16:creationId xmlns:a16="http://schemas.microsoft.com/office/drawing/2014/main" id="{75361011-F7FB-42D1-BDDC-F1C4E13761E7}"/>
              </a:ext>
            </a:extLst>
          </p:cNvPr>
          <p:cNvSpPr/>
          <p:nvPr/>
        </p:nvSpPr>
        <p:spPr>
          <a:xfrm>
            <a:off x="4621132" y="1966636"/>
            <a:ext cx="3702181" cy="3247860"/>
          </a:xfrm>
          <a:prstGeom prst="rect">
            <a:avLst/>
          </a:prstGeom>
          <a:solidFill>
            <a:schemeClr val="bg1"/>
          </a:solidFill>
          <a:ln>
            <a:solidFill>
              <a:srgbClr val="A6C0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C812D3-5ED3-41E8-9F7B-180D48A91FDE}"/>
              </a:ext>
            </a:extLst>
          </p:cNvPr>
          <p:cNvSpPr/>
          <p:nvPr/>
        </p:nvSpPr>
        <p:spPr>
          <a:xfrm>
            <a:off x="696877" y="1991985"/>
            <a:ext cx="3702181" cy="3247860"/>
          </a:xfrm>
          <a:prstGeom prst="rect">
            <a:avLst/>
          </a:prstGeom>
          <a:solidFill>
            <a:schemeClr val="bg1"/>
          </a:solidFill>
          <a:ln>
            <a:solidFill>
              <a:srgbClr val="A6C03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7653BD-27B6-C94D-A889-038CD2BC1294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981" y="117194"/>
            <a:ext cx="7519901" cy="1263535"/>
          </a:xfrm>
        </p:spPr>
        <p:txBody>
          <a:bodyPr>
            <a:normAutofit/>
          </a:bodyPr>
          <a:lstStyle/>
          <a:p>
            <a:pPr algn="l"/>
            <a:r>
              <a:rPr lang="en-GB" sz="2700" b="1" dirty="0">
                <a:solidFill>
                  <a:schemeClr val="bg1"/>
                </a:solidFill>
                <a:latin typeface="Comic Sans MS" panose="030F0702030302020204" pitchFamily="66" charset="0"/>
              </a:rPr>
              <a:t>NASH: 2° indication de THO</a:t>
            </a:r>
            <a:endParaRPr lang="en-GB" sz="2100" b="1" baseline="30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99" name="Groupe 298"/>
          <p:cNvGrpSpPr/>
          <p:nvPr/>
        </p:nvGrpSpPr>
        <p:grpSpPr>
          <a:xfrm>
            <a:off x="877195" y="1960442"/>
            <a:ext cx="3426021" cy="3241041"/>
            <a:chOff x="1100843" y="1634824"/>
            <a:chExt cx="4568028" cy="432138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4B0A6C2-CE30-184A-A4FE-158E36029575}"/>
                </a:ext>
              </a:extLst>
            </p:cNvPr>
            <p:cNvSpPr txBox="1"/>
            <p:nvPr/>
          </p:nvSpPr>
          <p:spPr>
            <a:xfrm>
              <a:off x="1679948" y="1634824"/>
              <a:ext cx="3456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>
                  <a:solidFill>
                    <a:srgbClr val="005E9F"/>
                  </a:solidFill>
                </a:rPr>
                <a:t>Trends in liver transplantation by aetiology of liver disease</a:t>
              </a:r>
              <a:r>
                <a:rPr lang="en-GB" sz="1500" b="1" baseline="30000" dirty="0">
                  <a:solidFill>
                    <a:srgbClr val="005E9F"/>
                  </a:solidFill>
                </a:rPr>
                <a:t>1</a:t>
              </a:r>
            </a:p>
          </p:txBody>
        </p:sp>
        <p:grpSp>
          <p:nvGrpSpPr>
            <p:cNvPr id="227" name="Groupe 226"/>
            <p:cNvGrpSpPr/>
            <p:nvPr/>
          </p:nvGrpSpPr>
          <p:grpSpPr>
            <a:xfrm>
              <a:off x="1100843" y="2414820"/>
              <a:ext cx="4568028" cy="3541392"/>
              <a:chOff x="1100843" y="2414820"/>
              <a:chExt cx="4568028" cy="3541392"/>
            </a:xfrm>
          </p:grpSpPr>
          <p:cxnSp>
            <p:nvCxnSpPr>
              <p:cNvPr id="11" name="Connecteur droit 10"/>
              <p:cNvCxnSpPr/>
              <p:nvPr/>
            </p:nvCxnSpPr>
            <p:spPr>
              <a:xfrm>
                <a:off x="1790138" y="2743200"/>
                <a:ext cx="0" cy="266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V="1">
                <a:off x="1733266" y="5352816"/>
                <a:ext cx="331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5002947" y="2743200"/>
                <a:ext cx="0" cy="26640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 flipH="1">
                <a:off x="1736201" y="2743200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 flipH="1">
                <a:off x="1733244" y="3109732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flipH="1">
                <a:off x="1733806" y="3488802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flipH="1">
                <a:off x="1730849" y="3861122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 flipH="1">
                <a:off x="1736201" y="4231510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 flipH="1">
                <a:off x="1736138" y="4609618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 flipH="1">
                <a:off x="1736138" y="4979042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 flipH="1">
                <a:off x="4997159" y="2746094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 flipH="1">
                <a:off x="5000053" y="3254415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 flipH="1">
                <a:off x="4994265" y="3786851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 flipH="1">
                <a:off x="4997159" y="4309642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 flipH="1">
                <a:off x="5002947" y="4832431"/>
                <a:ext cx="5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1863524" y="3637344"/>
                <a:ext cx="133109" cy="1715472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128232" y="3454800"/>
                <a:ext cx="133109" cy="1898016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392940" y="3400416"/>
                <a:ext cx="133109" cy="1952399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657648" y="3327417"/>
                <a:ext cx="133109" cy="2025398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922356" y="3381802"/>
                <a:ext cx="133109" cy="1971013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3195431" y="3418302"/>
                <a:ext cx="133109" cy="1934514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3462439" y="3418302"/>
                <a:ext cx="133109" cy="1934514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726777" y="3409357"/>
                <a:ext cx="133109" cy="1943457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3997039" y="3364247"/>
                <a:ext cx="133109" cy="1988567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267036" y="3381803"/>
                <a:ext cx="133109" cy="1971012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537033" y="3318110"/>
                <a:ext cx="133109" cy="2034704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807157" y="3198048"/>
                <a:ext cx="133109" cy="2154766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  <p:cxnSp>
            <p:nvCxnSpPr>
              <p:cNvPr id="79" name="Connecteur droit 78"/>
              <p:cNvCxnSpPr/>
              <p:nvPr/>
            </p:nvCxnSpPr>
            <p:spPr>
              <a:xfrm flipV="1">
                <a:off x="1921368" y="3688822"/>
                <a:ext cx="258912" cy="153298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 flipV="1">
                <a:off x="2180081" y="3671952"/>
                <a:ext cx="273075" cy="16870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 flipV="1">
                <a:off x="2453156" y="3592436"/>
                <a:ext cx="273075" cy="81565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/>
              <p:nvPr/>
            </p:nvCxnSpPr>
            <p:spPr>
              <a:xfrm flipV="1">
                <a:off x="2715836" y="3553729"/>
                <a:ext cx="276108" cy="40783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 flipV="1">
                <a:off x="2984502" y="3499729"/>
                <a:ext cx="292037" cy="54000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cteur droit 89"/>
              <p:cNvCxnSpPr/>
              <p:nvPr/>
            </p:nvCxnSpPr>
            <p:spPr>
              <a:xfrm flipV="1">
                <a:off x="3267509" y="3440878"/>
                <a:ext cx="261484" cy="62080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>
                <a:off x="3529419" y="3440029"/>
                <a:ext cx="279532" cy="38543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Connecteur droit 93"/>
              <p:cNvCxnSpPr/>
              <p:nvPr/>
            </p:nvCxnSpPr>
            <p:spPr>
              <a:xfrm>
                <a:off x="3802550" y="3478572"/>
                <a:ext cx="260413" cy="30672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 flipV="1">
                <a:off x="4056407" y="3411358"/>
                <a:ext cx="283737" cy="97886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/>
              <p:cNvCxnSpPr/>
              <p:nvPr/>
            </p:nvCxnSpPr>
            <p:spPr>
              <a:xfrm>
                <a:off x="4334957" y="3410987"/>
                <a:ext cx="260599" cy="61030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flipV="1">
                <a:off x="4595556" y="3340121"/>
                <a:ext cx="277200" cy="136401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 flipV="1">
                <a:off x="1921169" y="4625306"/>
                <a:ext cx="259111" cy="52326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flipV="1">
                <a:off x="2178823" y="4517304"/>
                <a:ext cx="280693" cy="108001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 flipV="1">
                <a:off x="2454386" y="4481635"/>
                <a:ext cx="280307" cy="37909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>
                <a:off x="2727139" y="4484530"/>
                <a:ext cx="280307" cy="43251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>
                <a:off x="2998384" y="4523820"/>
                <a:ext cx="260649" cy="97680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/>
              <p:cNvCxnSpPr/>
              <p:nvPr/>
            </p:nvCxnSpPr>
            <p:spPr>
              <a:xfrm flipV="1">
                <a:off x="3254764" y="4596902"/>
                <a:ext cx="269997" cy="28404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/>
              <p:cNvCxnSpPr/>
              <p:nvPr/>
            </p:nvCxnSpPr>
            <p:spPr>
              <a:xfrm flipV="1">
                <a:off x="3520991" y="4542519"/>
                <a:ext cx="269997" cy="54382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/>
              <p:cNvCxnSpPr/>
              <p:nvPr/>
            </p:nvCxnSpPr>
            <p:spPr>
              <a:xfrm flipV="1">
                <a:off x="3787218" y="4506155"/>
                <a:ext cx="269997" cy="38340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>
                <a:off x="4056407" y="4506155"/>
                <a:ext cx="278550" cy="0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/>
              <p:cNvCxnSpPr/>
              <p:nvPr/>
            </p:nvCxnSpPr>
            <p:spPr>
              <a:xfrm flipV="1">
                <a:off x="4325037" y="4434635"/>
                <a:ext cx="270519" cy="71520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/>
              <p:cNvCxnSpPr/>
              <p:nvPr/>
            </p:nvCxnSpPr>
            <p:spPr>
              <a:xfrm flipV="1">
                <a:off x="4589846" y="4323182"/>
                <a:ext cx="273501" cy="114310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Connecteur droit 126"/>
              <p:cNvCxnSpPr/>
              <p:nvPr/>
            </p:nvCxnSpPr>
            <p:spPr>
              <a:xfrm flipV="1">
                <a:off x="1919712" y="4832431"/>
                <a:ext cx="282057" cy="118103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 flipV="1">
                <a:off x="2192682" y="4811757"/>
                <a:ext cx="266834" cy="2515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130"/>
              <p:cNvCxnSpPr/>
              <p:nvPr/>
            </p:nvCxnSpPr>
            <p:spPr>
              <a:xfrm flipV="1">
                <a:off x="2453917" y="4723382"/>
                <a:ext cx="280776" cy="8886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132"/>
              <p:cNvCxnSpPr/>
              <p:nvPr/>
            </p:nvCxnSpPr>
            <p:spPr>
              <a:xfrm flipV="1">
                <a:off x="2734755" y="4723382"/>
                <a:ext cx="258819" cy="176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/>
              <p:cNvCxnSpPr/>
              <p:nvPr/>
            </p:nvCxnSpPr>
            <p:spPr>
              <a:xfrm flipV="1">
                <a:off x="2991944" y="4658830"/>
                <a:ext cx="267089" cy="6719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/>
              <p:cNvCxnSpPr/>
              <p:nvPr/>
            </p:nvCxnSpPr>
            <p:spPr>
              <a:xfrm flipV="1">
                <a:off x="3259033" y="4590494"/>
                <a:ext cx="267089" cy="6719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137"/>
              <p:cNvCxnSpPr/>
              <p:nvPr/>
            </p:nvCxnSpPr>
            <p:spPr>
              <a:xfrm flipV="1">
                <a:off x="3515788" y="4544495"/>
                <a:ext cx="275200" cy="4827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necteur droit 139"/>
              <p:cNvCxnSpPr/>
              <p:nvPr/>
            </p:nvCxnSpPr>
            <p:spPr>
              <a:xfrm>
                <a:off x="3791256" y="4541031"/>
                <a:ext cx="271707" cy="546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Connecteur droit 141"/>
              <p:cNvCxnSpPr/>
              <p:nvPr/>
            </p:nvCxnSpPr>
            <p:spPr>
              <a:xfrm flipV="1">
                <a:off x="4056407" y="4506155"/>
                <a:ext cx="268630" cy="4034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Connecteur droit 143"/>
              <p:cNvCxnSpPr/>
              <p:nvPr/>
            </p:nvCxnSpPr>
            <p:spPr>
              <a:xfrm flipV="1">
                <a:off x="4321216" y="4408457"/>
                <a:ext cx="277234" cy="9924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 flipV="1">
                <a:off x="4584483" y="4313958"/>
                <a:ext cx="277234" cy="99248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Connecteur droit 146"/>
              <p:cNvCxnSpPr/>
              <p:nvPr/>
            </p:nvCxnSpPr>
            <p:spPr>
              <a:xfrm flipV="1">
                <a:off x="1916222" y="4999078"/>
                <a:ext cx="282057" cy="65689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Connecteur droit 148"/>
              <p:cNvCxnSpPr/>
              <p:nvPr/>
            </p:nvCxnSpPr>
            <p:spPr>
              <a:xfrm flipV="1">
                <a:off x="2191348" y="4903092"/>
                <a:ext cx="268168" cy="98078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onnecteur droit 150"/>
              <p:cNvCxnSpPr/>
              <p:nvPr/>
            </p:nvCxnSpPr>
            <p:spPr>
              <a:xfrm flipV="1">
                <a:off x="2454386" y="4871190"/>
                <a:ext cx="278739" cy="29427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>
                <a:off x="2728337" y="4871127"/>
                <a:ext cx="260573" cy="75307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onnecteur droit 154"/>
              <p:cNvCxnSpPr/>
              <p:nvPr/>
            </p:nvCxnSpPr>
            <p:spPr>
              <a:xfrm>
                <a:off x="2984502" y="4946434"/>
                <a:ext cx="283007" cy="410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Connecteur droit 156"/>
              <p:cNvCxnSpPr/>
              <p:nvPr/>
            </p:nvCxnSpPr>
            <p:spPr>
              <a:xfrm>
                <a:off x="3263058" y="4950813"/>
                <a:ext cx="266361" cy="74788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Connecteur droit 158"/>
              <p:cNvCxnSpPr/>
              <p:nvPr/>
            </p:nvCxnSpPr>
            <p:spPr>
              <a:xfrm>
                <a:off x="3526122" y="5025601"/>
                <a:ext cx="266361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necteur droit 160"/>
              <p:cNvCxnSpPr/>
              <p:nvPr/>
            </p:nvCxnSpPr>
            <p:spPr>
              <a:xfrm flipV="1">
                <a:off x="3792483" y="4999078"/>
                <a:ext cx="269935" cy="25658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/>
              <p:cNvCxnSpPr/>
              <p:nvPr/>
            </p:nvCxnSpPr>
            <p:spPr>
              <a:xfrm>
                <a:off x="4062316" y="4998727"/>
                <a:ext cx="262721" cy="21213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cteur droit 164"/>
              <p:cNvCxnSpPr/>
              <p:nvPr/>
            </p:nvCxnSpPr>
            <p:spPr>
              <a:xfrm flipV="1">
                <a:off x="4321216" y="4998727"/>
                <a:ext cx="274340" cy="20507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Connecteur droit 166"/>
              <p:cNvCxnSpPr/>
              <p:nvPr/>
            </p:nvCxnSpPr>
            <p:spPr>
              <a:xfrm>
                <a:off x="4586113" y="4998710"/>
                <a:ext cx="275323" cy="19684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ZoneTexte 168"/>
              <p:cNvSpPr txBox="1"/>
              <p:nvPr/>
            </p:nvSpPr>
            <p:spPr>
              <a:xfrm>
                <a:off x="3909127" y="3507553"/>
                <a:ext cx="878873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b="1" dirty="0">
                    <a:solidFill>
                      <a:srgbClr val="005E9F"/>
                    </a:solidFill>
                  </a:rPr>
                  <a:t>HCV: +33%</a:t>
                </a:r>
              </a:p>
            </p:txBody>
          </p:sp>
          <p:sp>
            <p:nvSpPr>
              <p:cNvPr id="170" name="ZoneTexte 169"/>
              <p:cNvSpPr txBox="1"/>
              <p:nvPr/>
            </p:nvSpPr>
            <p:spPr>
              <a:xfrm>
                <a:off x="3910267" y="4141729"/>
                <a:ext cx="1034900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b="1" dirty="0">
                    <a:solidFill>
                      <a:srgbClr val="005E9F"/>
                    </a:solidFill>
                  </a:rPr>
                  <a:t>NASH: +162%</a:t>
                </a:r>
              </a:p>
            </p:txBody>
          </p:sp>
          <p:sp>
            <p:nvSpPr>
              <p:cNvPr id="171" name="ZoneTexte 170"/>
              <p:cNvSpPr txBox="1"/>
              <p:nvPr/>
            </p:nvSpPr>
            <p:spPr>
              <a:xfrm>
                <a:off x="3920393" y="4524406"/>
                <a:ext cx="8660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b="1" dirty="0">
                    <a:solidFill>
                      <a:srgbClr val="005E9F"/>
                    </a:solidFill>
                  </a:rPr>
                  <a:t>ALD: +54%</a:t>
                </a:r>
              </a:p>
            </p:txBody>
          </p:sp>
          <p:sp>
            <p:nvSpPr>
              <p:cNvPr id="172" name="ZoneTexte 171"/>
              <p:cNvSpPr txBox="1"/>
              <p:nvPr/>
            </p:nvSpPr>
            <p:spPr>
              <a:xfrm>
                <a:off x="3916137" y="5031922"/>
                <a:ext cx="1184513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b="1" dirty="0">
                    <a:solidFill>
                      <a:srgbClr val="005E9F"/>
                    </a:solidFill>
                  </a:rPr>
                  <a:t>HCV+ALD: +17%</a:t>
                </a:r>
              </a:p>
            </p:txBody>
          </p:sp>
          <p:sp>
            <p:nvSpPr>
              <p:cNvPr id="173" name="ZoneTexte 172"/>
              <p:cNvSpPr txBox="1"/>
              <p:nvPr/>
            </p:nvSpPr>
            <p:spPr>
              <a:xfrm>
                <a:off x="5000053" y="3120193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2000</a:t>
                </a:r>
              </a:p>
            </p:txBody>
          </p:sp>
          <p:sp>
            <p:nvSpPr>
              <p:cNvPr id="174" name="ZoneTexte 173"/>
              <p:cNvSpPr txBox="1"/>
              <p:nvPr/>
            </p:nvSpPr>
            <p:spPr>
              <a:xfrm>
                <a:off x="4994265" y="3640577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1500</a:t>
                </a:r>
              </a:p>
            </p:txBody>
          </p:sp>
          <p:sp>
            <p:nvSpPr>
              <p:cNvPr id="175" name="ZoneTexte 174"/>
              <p:cNvSpPr txBox="1"/>
              <p:nvPr/>
            </p:nvSpPr>
            <p:spPr>
              <a:xfrm>
                <a:off x="4994265" y="4160961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1000</a:t>
                </a:r>
              </a:p>
            </p:txBody>
          </p:sp>
          <p:sp>
            <p:nvSpPr>
              <p:cNvPr id="176" name="ZoneTexte 175"/>
              <p:cNvSpPr txBox="1"/>
              <p:nvPr/>
            </p:nvSpPr>
            <p:spPr>
              <a:xfrm>
                <a:off x="4994265" y="4689894"/>
                <a:ext cx="45781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500</a:t>
                </a:r>
              </a:p>
            </p:txBody>
          </p:sp>
          <p:sp>
            <p:nvSpPr>
              <p:cNvPr id="177" name="ZoneTexte 176"/>
              <p:cNvSpPr txBox="1"/>
              <p:nvPr/>
            </p:nvSpPr>
            <p:spPr>
              <a:xfrm>
                <a:off x="4994265" y="5209284"/>
                <a:ext cx="31675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0</a:t>
                </a:r>
              </a:p>
            </p:txBody>
          </p:sp>
          <p:sp>
            <p:nvSpPr>
              <p:cNvPr id="178" name="ZoneTexte 177"/>
              <p:cNvSpPr txBox="1"/>
              <p:nvPr/>
            </p:nvSpPr>
            <p:spPr>
              <a:xfrm rot="19007100">
                <a:off x="1606800" y="5383126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2003</a:t>
                </a:r>
              </a:p>
            </p:txBody>
          </p:sp>
          <p:sp>
            <p:nvSpPr>
              <p:cNvPr id="179" name="ZoneTexte 178"/>
              <p:cNvSpPr txBox="1"/>
              <p:nvPr/>
            </p:nvSpPr>
            <p:spPr>
              <a:xfrm rot="19007100">
                <a:off x="1868800" y="5382108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2004</a:t>
                </a:r>
              </a:p>
            </p:txBody>
          </p:sp>
          <p:sp>
            <p:nvSpPr>
              <p:cNvPr id="180" name="ZoneTexte 179"/>
              <p:cNvSpPr txBox="1"/>
              <p:nvPr/>
            </p:nvSpPr>
            <p:spPr>
              <a:xfrm rot="19007100">
                <a:off x="2139484" y="5383126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2005</a:t>
                </a:r>
              </a:p>
            </p:txBody>
          </p:sp>
          <p:sp>
            <p:nvSpPr>
              <p:cNvPr id="181" name="ZoneTexte 180"/>
              <p:cNvSpPr txBox="1"/>
              <p:nvPr/>
            </p:nvSpPr>
            <p:spPr>
              <a:xfrm rot="19007100">
                <a:off x="2407319" y="5379252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2006</a:t>
                </a:r>
              </a:p>
            </p:txBody>
          </p:sp>
          <p:sp>
            <p:nvSpPr>
              <p:cNvPr id="182" name="ZoneTexte 181"/>
              <p:cNvSpPr txBox="1"/>
              <p:nvPr/>
            </p:nvSpPr>
            <p:spPr>
              <a:xfrm rot="19007100">
                <a:off x="2677255" y="5383126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2007</a:t>
                </a:r>
              </a:p>
            </p:txBody>
          </p:sp>
          <p:sp>
            <p:nvSpPr>
              <p:cNvPr id="183" name="ZoneTexte 182"/>
              <p:cNvSpPr txBox="1"/>
              <p:nvPr/>
            </p:nvSpPr>
            <p:spPr>
              <a:xfrm rot="19007100">
                <a:off x="2941447" y="5382106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2008</a:t>
                </a:r>
              </a:p>
            </p:txBody>
          </p:sp>
          <p:sp>
            <p:nvSpPr>
              <p:cNvPr id="184" name="ZoneTexte 183"/>
              <p:cNvSpPr txBox="1"/>
              <p:nvPr/>
            </p:nvSpPr>
            <p:spPr>
              <a:xfrm rot="19007100">
                <a:off x="3210310" y="5383754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2009</a:t>
                </a:r>
              </a:p>
            </p:txBody>
          </p:sp>
          <p:sp>
            <p:nvSpPr>
              <p:cNvPr id="185" name="ZoneTexte 184"/>
              <p:cNvSpPr txBox="1"/>
              <p:nvPr/>
            </p:nvSpPr>
            <p:spPr>
              <a:xfrm rot="19007100">
                <a:off x="3474518" y="5382110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2010</a:t>
                </a:r>
              </a:p>
            </p:txBody>
          </p:sp>
          <p:sp>
            <p:nvSpPr>
              <p:cNvPr id="186" name="ZoneTexte 185"/>
              <p:cNvSpPr txBox="1"/>
              <p:nvPr/>
            </p:nvSpPr>
            <p:spPr>
              <a:xfrm rot="19007100">
                <a:off x="3746897" y="5381362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2011</a:t>
                </a:r>
              </a:p>
            </p:txBody>
          </p:sp>
          <p:sp>
            <p:nvSpPr>
              <p:cNvPr id="187" name="ZoneTexte 186"/>
              <p:cNvSpPr txBox="1"/>
              <p:nvPr/>
            </p:nvSpPr>
            <p:spPr>
              <a:xfrm rot="19007100">
                <a:off x="4013357" y="5377076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2012</a:t>
                </a:r>
              </a:p>
            </p:txBody>
          </p:sp>
          <p:sp>
            <p:nvSpPr>
              <p:cNvPr id="188" name="ZoneTexte 187"/>
              <p:cNvSpPr txBox="1"/>
              <p:nvPr/>
            </p:nvSpPr>
            <p:spPr>
              <a:xfrm rot="19007100">
                <a:off x="4289222" y="5382106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2013</a:t>
                </a:r>
              </a:p>
            </p:txBody>
          </p:sp>
          <p:sp>
            <p:nvSpPr>
              <p:cNvPr id="189" name="ZoneTexte 188"/>
              <p:cNvSpPr txBox="1"/>
              <p:nvPr/>
            </p:nvSpPr>
            <p:spPr>
              <a:xfrm rot="19007100">
                <a:off x="4548641" y="5378992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2014</a:t>
                </a:r>
              </a:p>
            </p:txBody>
          </p:sp>
          <p:sp>
            <p:nvSpPr>
              <p:cNvPr id="190" name="ZoneTexte 189"/>
              <p:cNvSpPr txBox="1"/>
              <p:nvPr/>
            </p:nvSpPr>
            <p:spPr>
              <a:xfrm>
                <a:off x="3083824" y="5663824"/>
                <a:ext cx="50270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Year</a:t>
                </a:r>
              </a:p>
            </p:txBody>
          </p:sp>
          <p:sp>
            <p:nvSpPr>
              <p:cNvPr id="191" name="ZoneTexte 190"/>
              <p:cNvSpPr txBox="1"/>
              <p:nvPr/>
            </p:nvSpPr>
            <p:spPr>
              <a:xfrm>
                <a:off x="1347748" y="2599467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7000</a:t>
                </a:r>
              </a:p>
            </p:txBody>
          </p:sp>
          <p:sp>
            <p:nvSpPr>
              <p:cNvPr id="192" name="ZoneTexte 191"/>
              <p:cNvSpPr txBox="1"/>
              <p:nvPr/>
            </p:nvSpPr>
            <p:spPr>
              <a:xfrm>
                <a:off x="1347748" y="2970819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6000</a:t>
                </a:r>
              </a:p>
            </p:txBody>
          </p:sp>
          <p:sp>
            <p:nvSpPr>
              <p:cNvPr id="193" name="ZoneTexte 192"/>
              <p:cNvSpPr txBox="1"/>
              <p:nvPr/>
            </p:nvSpPr>
            <p:spPr>
              <a:xfrm>
                <a:off x="1347475" y="3340647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5000</a:t>
                </a:r>
              </a:p>
            </p:txBody>
          </p:sp>
          <p:sp>
            <p:nvSpPr>
              <p:cNvPr id="194" name="ZoneTexte 193"/>
              <p:cNvSpPr txBox="1"/>
              <p:nvPr/>
            </p:nvSpPr>
            <p:spPr>
              <a:xfrm>
                <a:off x="1346362" y="3710475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4000</a:t>
                </a:r>
              </a:p>
            </p:txBody>
          </p:sp>
          <p:sp>
            <p:nvSpPr>
              <p:cNvPr id="195" name="ZoneTexte 194"/>
              <p:cNvSpPr txBox="1"/>
              <p:nvPr/>
            </p:nvSpPr>
            <p:spPr>
              <a:xfrm>
                <a:off x="1346796" y="4088583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3000</a:t>
                </a:r>
              </a:p>
            </p:txBody>
          </p:sp>
          <p:sp>
            <p:nvSpPr>
              <p:cNvPr id="196" name="ZoneTexte 195"/>
              <p:cNvSpPr txBox="1"/>
              <p:nvPr/>
            </p:nvSpPr>
            <p:spPr>
              <a:xfrm>
                <a:off x="1347475" y="4462628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2000</a:t>
                </a:r>
              </a:p>
            </p:txBody>
          </p:sp>
          <p:sp>
            <p:nvSpPr>
              <p:cNvPr id="197" name="ZoneTexte 196"/>
              <p:cNvSpPr txBox="1"/>
              <p:nvPr/>
            </p:nvSpPr>
            <p:spPr>
              <a:xfrm>
                <a:off x="1346362" y="4830167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1000</a:t>
                </a:r>
              </a:p>
            </p:txBody>
          </p:sp>
          <p:sp>
            <p:nvSpPr>
              <p:cNvPr id="198" name="ZoneTexte 197"/>
              <p:cNvSpPr txBox="1"/>
              <p:nvPr/>
            </p:nvSpPr>
            <p:spPr>
              <a:xfrm>
                <a:off x="1558872" y="5209284"/>
                <a:ext cx="316755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0</a:t>
                </a:r>
              </a:p>
            </p:txBody>
          </p:sp>
          <p:sp>
            <p:nvSpPr>
              <p:cNvPr id="199" name="ZoneTexte 198"/>
              <p:cNvSpPr txBox="1"/>
              <p:nvPr/>
            </p:nvSpPr>
            <p:spPr>
              <a:xfrm rot="16200000">
                <a:off x="-302533" y="3818196"/>
                <a:ext cx="3114528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>
                    <a:solidFill>
                      <a:srgbClr val="005E9F"/>
                    </a:solidFill>
                  </a:rPr>
                  <a:t>Total annual liver transplant surgeries (           )</a:t>
                </a:r>
              </a:p>
            </p:txBody>
          </p:sp>
          <p:sp>
            <p:nvSpPr>
              <p:cNvPr id="200" name="ZoneTexte 199"/>
              <p:cNvSpPr txBox="1"/>
              <p:nvPr/>
            </p:nvSpPr>
            <p:spPr>
              <a:xfrm rot="16200000">
                <a:off x="4119087" y="3793987"/>
                <a:ext cx="2791791" cy="307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>
                    <a:solidFill>
                      <a:srgbClr val="005E9F"/>
                    </a:solidFill>
                  </a:rPr>
                  <a:t>Total annual liver transplant per </a:t>
                </a:r>
                <a:r>
                  <a:rPr lang="en-GB" sz="900" dirty="0" err="1">
                    <a:solidFill>
                      <a:srgbClr val="005E9F"/>
                    </a:solidFill>
                  </a:rPr>
                  <a:t>etiology</a:t>
                </a:r>
                <a:endParaRPr lang="en-GB" sz="900" dirty="0">
                  <a:solidFill>
                    <a:srgbClr val="005E9F"/>
                  </a:solidFill>
                </a:endParaRPr>
              </a:p>
            </p:txBody>
          </p:sp>
          <p:cxnSp>
            <p:nvCxnSpPr>
              <p:cNvPr id="201" name="Connecteur droit 200"/>
              <p:cNvCxnSpPr/>
              <p:nvPr/>
            </p:nvCxnSpPr>
            <p:spPr>
              <a:xfrm flipV="1">
                <a:off x="4068000" y="2626703"/>
                <a:ext cx="271157" cy="0"/>
              </a:xfrm>
              <a:prstGeom prst="line">
                <a:avLst/>
              </a:prstGeom>
              <a:ln w="12700">
                <a:solidFill>
                  <a:srgbClr val="DB2DC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Connecteur droit 201"/>
              <p:cNvCxnSpPr/>
              <p:nvPr/>
            </p:nvCxnSpPr>
            <p:spPr>
              <a:xfrm flipV="1">
                <a:off x="4068000" y="2910299"/>
                <a:ext cx="271157" cy="0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necteur droit 202"/>
              <p:cNvCxnSpPr/>
              <p:nvPr/>
            </p:nvCxnSpPr>
            <p:spPr>
              <a:xfrm flipV="1">
                <a:off x="4068000" y="2767298"/>
                <a:ext cx="271157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necteur droit 203"/>
              <p:cNvCxnSpPr/>
              <p:nvPr/>
            </p:nvCxnSpPr>
            <p:spPr>
              <a:xfrm flipV="1">
                <a:off x="4068000" y="3034992"/>
                <a:ext cx="271157" cy="0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ZoneTexte 204"/>
              <p:cNvSpPr txBox="1"/>
              <p:nvPr/>
            </p:nvSpPr>
            <p:spPr>
              <a:xfrm>
                <a:off x="4322872" y="2490172"/>
                <a:ext cx="48774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HCV</a:t>
                </a:r>
              </a:p>
            </p:txBody>
          </p:sp>
          <p:sp>
            <p:nvSpPr>
              <p:cNvPr id="206" name="ZoneTexte 205"/>
              <p:cNvSpPr txBox="1"/>
              <p:nvPr/>
            </p:nvSpPr>
            <p:spPr>
              <a:xfrm>
                <a:off x="4316098" y="2629837"/>
                <a:ext cx="571096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NASH</a:t>
                </a:r>
              </a:p>
            </p:txBody>
          </p:sp>
          <p:sp>
            <p:nvSpPr>
              <p:cNvPr id="207" name="ZoneTexte 206"/>
              <p:cNvSpPr txBox="1"/>
              <p:nvPr/>
            </p:nvSpPr>
            <p:spPr>
              <a:xfrm>
                <a:off x="4316098" y="2763756"/>
                <a:ext cx="474917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ALD</a:t>
                </a:r>
              </a:p>
            </p:txBody>
          </p:sp>
          <p:sp>
            <p:nvSpPr>
              <p:cNvPr id="208" name="ZoneTexte 207"/>
              <p:cNvSpPr txBox="1"/>
              <p:nvPr/>
            </p:nvSpPr>
            <p:spPr>
              <a:xfrm>
                <a:off x="4318242" y="2899659"/>
                <a:ext cx="78696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HCV+ALD</a:t>
                </a:r>
              </a:p>
            </p:txBody>
          </p:sp>
          <p:sp>
            <p:nvSpPr>
              <p:cNvPr id="225" name="ZoneTexte 224"/>
              <p:cNvSpPr txBox="1"/>
              <p:nvPr/>
            </p:nvSpPr>
            <p:spPr>
              <a:xfrm>
                <a:off x="5002947" y="2606817"/>
                <a:ext cx="528349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25" dirty="0">
                    <a:solidFill>
                      <a:srgbClr val="005E9F"/>
                    </a:solidFill>
                  </a:rPr>
                  <a:t>2500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1215517" y="2652036"/>
                <a:ext cx="93926" cy="318783"/>
              </a:xfrm>
              <a:prstGeom prst="rect">
                <a:avLst/>
              </a:prstGeom>
              <a:solidFill>
                <a:srgbClr val="A6C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 dirty="0">
                  <a:solidFill>
                    <a:srgbClr val="005E9F"/>
                  </a:solidFill>
                </a:endParaRPr>
              </a:p>
            </p:txBody>
          </p:sp>
        </p:grpSp>
      </p:grpSp>
      <p:grpSp>
        <p:nvGrpSpPr>
          <p:cNvPr id="298" name="Groupe 297"/>
          <p:cNvGrpSpPr/>
          <p:nvPr/>
        </p:nvGrpSpPr>
        <p:grpSpPr>
          <a:xfrm>
            <a:off x="4656807" y="1960027"/>
            <a:ext cx="3402080" cy="3309948"/>
            <a:chOff x="6565637" y="1634270"/>
            <a:chExt cx="4536106" cy="4413264"/>
          </a:xfrm>
        </p:grpSpPr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84B0A6C2-CE30-184A-A4FE-158E36029575}"/>
                </a:ext>
              </a:extLst>
            </p:cNvPr>
            <p:cNvSpPr txBox="1"/>
            <p:nvPr/>
          </p:nvSpPr>
          <p:spPr>
            <a:xfrm>
              <a:off x="6565637" y="1634270"/>
              <a:ext cx="44992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b="1" dirty="0">
                  <a:solidFill>
                    <a:srgbClr val="005E9F"/>
                  </a:solidFill>
                </a:rPr>
                <a:t>Trends in liver transplantation for NASH and ALD between 2008 and 2014</a:t>
              </a:r>
              <a:r>
                <a:rPr lang="en-GB" sz="1500" b="1" baseline="30000" dirty="0">
                  <a:solidFill>
                    <a:srgbClr val="005E9F"/>
                  </a:solidFill>
                </a:rPr>
                <a:t>2</a:t>
              </a:r>
              <a:r>
                <a:rPr lang="en-GB" sz="1500" b="1" dirty="0">
                  <a:solidFill>
                    <a:srgbClr val="005E9F"/>
                  </a:solidFill>
                </a:rPr>
                <a:t> </a:t>
              </a:r>
            </a:p>
          </p:txBody>
        </p:sp>
        <p:grpSp>
          <p:nvGrpSpPr>
            <p:cNvPr id="297" name="Groupe 296"/>
            <p:cNvGrpSpPr/>
            <p:nvPr/>
          </p:nvGrpSpPr>
          <p:grpSpPr>
            <a:xfrm>
              <a:off x="6695358" y="2507144"/>
              <a:ext cx="4406385" cy="3540390"/>
              <a:chOff x="6695358" y="2507144"/>
              <a:chExt cx="4406385" cy="3540390"/>
            </a:xfrm>
          </p:grpSpPr>
          <p:cxnSp>
            <p:nvCxnSpPr>
              <p:cNvPr id="229" name="Connecteur droit 228"/>
              <p:cNvCxnSpPr/>
              <p:nvPr/>
            </p:nvCxnSpPr>
            <p:spPr>
              <a:xfrm>
                <a:off x="10424414" y="2546160"/>
                <a:ext cx="0" cy="26165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Connecteur droit 231"/>
              <p:cNvCxnSpPr/>
              <p:nvPr/>
            </p:nvCxnSpPr>
            <p:spPr>
              <a:xfrm>
                <a:off x="10424414" y="5218368"/>
                <a:ext cx="0" cy="1435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Connecteur droit 233"/>
              <p:cNvCxnSpPr/>
              <p:nvPr/>
            </p:nvCxnSpPr>
            <p:spPr>
              <a:xfrm>
                <a:off x="6774647" y="5296190"/>
                <a:ext cx="36985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Connecteur droit 235"/>
              <p:cNvCxnSpPr/>
              <p:nvPr/>
            </p:nvCxnSpPr>
            <p:spPr>
              <a:xfrm flipV="1">
                <a:off x="10421386" y="2685672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Connecteur droit 236"/>
              <p:cNvCxnSpPr/>
              <p:nvPr/>
            </p:nvCxnSpPr>
            <p:spPr>
              <a:xfrm flipV="1">
                <a:off x="10421386" y="3056188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Connecteur droit 237"/>
              <p:cNvCxnSpPr/>
              <p:nvPr/>
            </p:nvCxnSpPr>
            <p:spPr>
              <a:xfrm flipV="1">
                <a:off x="10428451" y="3425419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Connecteur droit 238"/>
              <p:cNvCxnSpPr/>
              <p:nvPr/>
            </p:nvCxnSpPr>
            <p:spPr>
              <a:xfrm flipV="1">
                <a:off x="10428451" y="3789879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Connecteur droit 239"/>
              <p:cNvCxnSpPr/>
              <p:nvPr/>
            </p:nvCxnSpPr>
            <p:spPr>
              <a:xfrm flipV="1">
                <a:off x="10421386" y="4170580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Connecteur droit 240"/>
              <p:cNvCxnSpPr/>
              <p:nvPr/>
            </p:nvCxnSpPr>
            <p:spPr>
              <a:xfrm flipV="1">
                <a:off x="10421386" y="4556236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Connecteur droit 241"/>
              <p:cNvCxnSpPr/>
              <p:nvPr/>
            </p:nvCxnSpPr>
            <p:spPr>
              <a:xfrm flipV="1">
                <a:off x="10421386" y="4927332"/>
                <a:ext cx="72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Connecteur droit 242"/>
              <p:cNvCxnSpPr/>
              <p:nvPr/>
            </p:nvCxnSpPr>
            <p:spPr>
              <a:xfrm flipV="1">
                <a:off x="10391442" y="5147939"/>
                <a:ext cx="72000" cy="598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Connecteur droit 244"/>
              <p:cNvCxnSpPr/>
              <p:nvPr/>
            </p:nvCxnSpPr>
            <p:spPr>
              <a:xfrm flipV="1">
                <a:off x="10382358" y="5193669"/>
                <a:ext cx="72000" cy="598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Connecteur droit 246"/>
              <p:cNvCxnSpPr/>
              <p:nvPr/>
            </p:nvCxnSpPr>
            <p:spPr>
              <a:xfrm>
                <a:off x="6783731" y="5294186"/>
                <a:ext cx="0" cy="542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Connecteur droit 247"/>
              <p:cNvCxnSpPr/>
              <p:nvPr/>
            </p:nvCxnSpPr>
            <p:spPr>
              <a:xfrm>
                <a:off x="7307666" y="5295909"/>
                <a:ext cx="0" cy="542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Connecteur droit 249"/>
              <p:cNvCxnSpPr/>
              <p:nvPr/>
            </p:nvCxnSpPr>
            <p:spPr>
              <a:xfrm>
                <a:off x="7815880" y="5293532"/>
                <a:ext cx="0" cy="542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Connecteur droit 250"/>
              <p:cNvCxnSpPr/>
              <p:nvPr/>
            </p:nvCxnSpPr>
            <p:spPr>
              <a:xfrm>
                <a:off x="8339815" y="5295255"/>
                <a:ext cx="0" cy="542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Connecteur droit 251"/>
              <p:cNvCxnSpPr/>
              <p:nvPr/>
            </p:nvCxnSpPr>
            <p:spPr>
              <a:xfrm>
                <a:off x="8863429" y="5293532"/>
                <a:ext cx="0" cy="542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Connecteur droit 252"/>
              <p:cNvCxnSpPr/>
              <p:nvPr/>
            </p:nvCxnSpPr>
            <p:spPr>
              <a:xfrm>
                <a:off x="9387364" y="5295255"/>
                <a:ext cx="0" cy="542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Connecteur droit 253"/>
              <p:cNvCxnSpPr/>
              <p:nvPr/>
            </p:nvCxnSpPr>
            <p:spPr>
              <a:xfrm>
                <a:off x="9899749" y="5295255"/>
                <a:ext cx="0" cy="542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5" name="ZoneTexte 254"/>
              <p:cNvSpPr txBox="1"/>
              <p:nvPr/>
            </p:nvSpPr>
            <p:spPr>
              <a:xfrm>
                <a:off x="10456769" y="4762337"/>
                <a:ext cx="560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700</a:t>
                </a:r>
              </a:p>
            </p:txBody>
          </p:sp>
          <p:sp>
            <p:nvSpPr>
              <p:cNvPr id="256" name="ZoneTexte 255"/>
              <p:cNvSpPr txBox="1"/>
              <p:nvPr/>
            </p:nvSpPr>
            <p:spPr>
              <a:xfrm>
                <a:off x="10447533" y="4387292"/>
                <a:ext cx="560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750</a:t>
                </a:r>
              </a:p>
            </p:txBody>
          </p:sp>
          <p:sp>
            <p:nvSpPr>
              <p:cNvPr id="257" name="ZoneTexte 256"/>
              <p:cNvSpPr txBox="1"/>
              <p:nvPr/>
            </p:nvSpPr>
            <p:spPr>
              <a:xfrm>
                <a:off x="10447533" y="3997388"/>
                <a:ext cx="560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800</a:t>
                </a:r>
              </a:p>
            </p:txBody>
          </p:sp>
          <p:sp>
            <p:nvSpPr>
              <p:cNvPr id="258" name="ZoneTexte 257"/>
              <p:cNvSpPr txBox="1"/>
              <p:nvPr/>
            </p:nvSpPr>
            <p:spPr>
              <a:xfrm>
                <a:off x="10454605" y="3616544"/>
                <a:ext cx="560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850</a:t>
                </a:r>
              </a:p>
            </p:txBody>
          </p:sp>
          <p:sp>
            <p:nvSpPr>
              <p:cNvPr id="259" name="ZoneTexte 258"/>
              <p:cNvSpPr txBox="1"/>
              <p:nvPr/>
            </p:nvSpPr>
            <p:spPr>
              <a:xfrm>
                <a:off x="10455175" y="3252871"/>
                <a:ext cx="560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900</a:t>
                </a:r>
              </a:p>
            </p:txBody>
          </p:sp>
          <p:sp>
            <p:nvSpPr>
              <p:cNvPr id="260" name="ZoneTexte 259"/>
              <p:cNvSpPr txBox="1"/>
              <p:nvPr/>
            </p:nvSpPr>
            <p:spPr>
              <a:xfrm>
                <a:off x="10454357" y="2883611"/>
                <a:ext cx="560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950</a:t>
                </a:r>
              </a:p>
            </p:txBody>
          </p:sp>
          <p:sp>
            <p:nvSpPr>
              <p:cNvPr id="261" name="ZoneTexte 260"/>
              <p:cNvSpPr txBox="1"/>
              <p:nvPr/>
            </p:nvSpPr>
            <p:spPr>
              <a:xfrm>
                <a:off x="10436603" y="2507144"/>
                <a:ext cx="66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1000</a:t>
                </a:r>
              </a:p>
            </p:txBody>
          </p:sp>
          <p:cxnSp>
            <p:nvCxnSpPr>
              <p:cNvPr id="274" name="Connecteur droit 273"/>
              <p:cNvCxnSpPr/>
              <p:nvPr/>
            </p:nvCxnSpPr>
            <p:spPr>
              <a:xfrm flipV="1">
                <a:off x="7047046" y="4699687"/>
                <a:ext cx="515105" cy="446436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Connecteur droit 275"/>
              <p:cNvCxnSpPr/>
              <p:nvPr/>
            </p:nvCxnSpPr>
            <p:spPr>
              <a:xfrm flipV="1">
                <a:off x="7544976" y="4398058"/>
                <a:ext cx="536572" cy="31427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Connecteur droit 277"/>
              <p:cNvCxnSpPr/>
              <p:nvPr/>
            </p:nvCxnSpPr>
            <p:spPr>
              <a:xfrm flipV="1">
                <a:off x="8074486" y="4397864"/>
                <a:ext cx="521243" cy="475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Connecteur droit 279"/>
              <p:cNvCxnSpPr/>
              <p:nvPr/>
            </p:nvCxnSpPr>
            <p:spPr>
              <a:xfrm flipV="1">
                <a:off x="8590470" y="4060705"/>
                <a:ext cx="532941" cy="339534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Connecteur droit 281"/>
              <p:cNvCxnSpPr/>
              <p:nvPr/>
            </p:nvCxnSpPr>
            <p:spPr>
              <a:xfrm flipV="1">
                <a:off x="9120893" y="2664562"/>
                <a:ext cx="1039166" cy="1398519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Connecteur droit 284"/>
              <p:cNvCxnSpPr/>
              <p:nvPr/>
            </p:nvCxnSpPr>
            <p:spPr>
              <a:xfrm>
                <a:off x="7914126" y="3327417"/>
                <a:ext cx="252000" cy="0"/>
              </a:xfrm>
              <a:prstGeom prst="line">
                <a:avLst/>
              </a:prstGeom>
              <a:ln w="12700">
                <a:solidFill>
                  <a:srgbClr val="005E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Connecteur droit 285"/>
              <p:cNvCxnSpPr/>
              <p:nvPr/>
            </p:nvCxnSpPr>
            <p:spPr>
              <a:xfrm>
                <a:off x="7914126" y="3058825"/>
                <a:ext cx="252000" cy="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7" name="ZoneTexte 286"/>
              <p:cNvSpPr txBox="1"/>
              <p:nvPr/>
            </p:nvSpPr>
            <p:spPr>
              <a:xfrm>
                <a:off x="8162090" y="2899824"/>
                <a:ext cx="1150316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>
                    <a:solidFill>
                      <a:srgbClr val="005E9F"/>
                    </a:solidFill>
                  </a:rPr>
                  <a:t>NASH: +50%</a:t>
                </a:r>
              </a:p>
            </p:txBody>
          </p:sp>
          <p:sp>
            <p:nvSpPr>
              <p:cNvPr id="288" name="ZoneTexte 287"/>
              <p:cNvSpPr txBox="1"/>
              <p:nvPr/>
            </p:nvSpPr>
            <p:spPr>
              <a:xfrm>
                <a:off x="8160806" y="3150305"/>
                <a:ext cx="1026351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dirty="0">
                    <a:solidFill>
                      <a:srgbClr val="005E9F"/>
                    </a:solidFill>
                  </a:rPr>
                  <a:t>ALD: +42%</a:t>
                </a:r>
              </a:p>
            </p:txBody>
          </p:sp>
          <p:sp>
            <p:nvSpPr>
              <p:cNvPr id="289" name="ZoneTexte 288"/>
              <p:cNvSpPr txBox="1"/>
              <p:nvPr/>
            </p:nvSpPr>
            <p:spPr>
              <a:xfrm rot="19007100">
                <a:off x="6695358" y="5346036"/>
                <a:ext cx="66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2008</a:t>
                </a:r>
              </a:p>
            </p:txBody>
          </p:sp>
          <p:sp>
            <p:nvSpPr>
              <p:cNvPr id="290" name="ZoneTexte 289"/>
              <p:cNvSpPr txBox="1"/>
              <p:nvPr/>
            </p:nvSpPr>
            <p:spPr>
              <a:xfrm rot="19007100">
                <a:off x="7216970" y="5340492"/>
                <a:ext cx="66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2009</a:t>
                </a:r>
              </a:p>
            </p:txBody>
          </p:sp>
          <p:sp>
            <p:nvSpPr>
              <p:cNvPr id="291" name="ZoneTexte 290"/>
              <p:cNvSpPr txBox="1"/>
              <p:nvPr/>
            </p:nvSpPr>
            <p:spPr>
              <a:xfrm rot="19007100">
                <a:off x="7728449" y="5346040"/>
                <a:ext cx="66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2010</a:t>
                </a:r>
              </a:p>
            </p:txBody>
          </p:sp>
          <p:sp>
            <p:nvSpPr>
              <p:cNvPr id="292" name="ZoneTexte 291"/>
              <p:cNvSpPr txBox="1"/>
              <p:nvPr/>
            </p:nvSpPr>
            <p:spPr>
              <a:xfrm rot="19007100">
                <a:off x="8263158" y="5329669"/>
                <a:ext cx="66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2011</a:t>
                </a:r>
              </a:p>
            </p:txBody>
          </p:sp>
          <p:sp>
            <p:nvSpPr>
              <p:cNvPr id="293" name="ZoneTexte 292"/>
              <p:cNvSpPr txBox="1"/>
              <p:nvPr/>
            </p:nvSpPr>
            <p:spPr>
              <a:xfrm rot="19007100">
                <a:off x="8775542" y="5341008"/>
                <a:ext cx="66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2012</a:t>
                </a:r>
              </a:p>
            </p:txBody>
          </p:sp>
          <p:sp>
            <p:nvSpPr>
              <p:cNvPr id="294" name="ZoneTexte 293"/>
              <p:cNvSpPr txBox="1"/>
              <p:nvPr/>
            </p:nvSpPr>
            <p:spPr>
              <a:xfrm rot="19007100">
                <a:off x="9297956" y="5353140"/>
                <a:ext cx="66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2013</a:t>
                </a:r>
              </a:p>
            </p:txBody>
          </p:sp>
          <p:sp>
            <p:nvSpPr>
              <p:cNvPr id="295" name="ZoneTexte 294"/>
              <p:cNvSpPr txBox="1"/>
              <p:nvPr/>
            </p:nvSpPr>
            <p:spPr>
              <a:xfrm rot="19007100">
                <a:off x="9811770" y="5342924"/>
                <a:ext cx="665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2014</a:t>
                </a:r>
              </a:p>
            </p:txBody>
          </p:sp>
          <p:grpSp>
            <p:nvGrpSpPr>
              <p:cNvPr id="273" name="Groupe 272"/>
              <p:cNvGrpSpPr/>
              <p:nvPr/>
            </p:nvGrpSpPr>
            <p:grpSpPr>
              <a:xfrm>
                <a:off x="7039686" y="2730272"/>
                <a:ext cx="3120373" cy="2185043"/>
                <a:chOff x="7039686" y="2730272"/>
                <a:chExt cx="3120373" cy="2185043"/>
              </a:xfrm>
            </p:grpSpPr>
            <p:cxnSp>
              <p:nvCxnSpPr>
                <p:cNvPr id="263" name="Connecteur droit 262"/>
                <p:cNvCxnSpPr/>
                <p:nvPr/>
              </p:nvCxnSpPr>
              <p:spPr>
                <a:xfrm flipV="1">
                  <a:off x="7039686" y="4711704"/>
                  <a:ext cx="515105" cy="203611"/>
                </a:xfrm>
                <a:prstGeom prst="line">
                  <a:avLst/>
                </a:prstGeom>
                <a:ln w="12700">
                  <a:solidFill>
                    <a:srgbClr val="005E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Connecteur droit 263"/>
                <p:cNvCxnSpPr/>
                <p:nvPr/>
              </p:nvCxnSpPr>
              <p:spPr>
                <a:xfrm flipV="1">
                  <a:off x="7539168" y="4075200"/>
                  <a:ext cx="1084761" cy="645716"/>
                </a:xfrm>
                <a:prstGeom prst="line">
                  <a:avLst/>
                </a:prstGeom>
                <a:ln w="12700">
                  <a:solidFill>
                    <a:srgbClr val="005E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Connecteur droit 265"/>
                <p:cNvCxnSpPr/>
                <p:nvPr/>
              </p:nvCxnSpPr>
              <p:spPr>
                <a:xfrm>
                  <a:off x="8623929" y="4076561"/>
                  <a:ext cx="499482" cy="12021"/>
                </a:xfrm>
                <a:prstGeom prst="line">
                  <a:avLst/>
                </a:prstGeom>
                <a:ln w="12700">
                  <a:solidFill>
                    <a:srgbClr val="005E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Connecteur droit 268"/>
                <p:cNvCxnSpPr/>
                <p:nvPr/>
              </p:nvCxnSpPr>
              <p:spPr>
                <a:xfrm flipV="1">
                  <a:off x="9123411" y="3535269"/>
                  <a:ext cx="520620" cy="555676"/>
                </a:xfrm>
                <a:prstGeom prst="line">
                  <a:avLst/>
                </a:prstGeom>
                <a:ln w="12700">
                  <a:solidFill>
                    <a:srgbClr val="005E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Connecteur droit 270"/>
                <p:cNvCxnSpPr/>
                <p:nvPr/>
              </p:nvCxnSpPr>
              <p:spPr>
                <a:xfrm flipV="1">
                  <a:off x="9640476" y="2730272"/>
                  <a:ext cx="519583" cy="804997"/>
                </a:xfrm>
                <a:prstGeom prst="line">
                  <a:avLst/>
                </a:prstGeom>
                <a:ln w="12700">
                  <a:solidFill>
                    <a:srgbClr val="005E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6" name="ZoneTexte 295"/>
              <p:cNvSpPr txBox="1"/>
              <p:nvPr/>
            </p:nvSpPr>
            <p:spPr>
              <a:xfrm>
                <a:off x="8382854" y="5678202"/>
                <a:ext cx="6034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rgbClr val="005E9F"/>
                    </a:solidFill>
                  </a:rPr>
                  <a:t>Year</a:t>
                </a:r>
              </a:p>
            </p:txBody>
          </p:sp>
        </p:grpSp>
      </p:grpSp>
      <p:sp>
        <p:nvSpPr>
          <p:cNvPr id="209" name="ZoneTexte 208">
            <a:extLst>
              <a:ext uri="{FF2B5EF4-FFF2-40B4-BE49-F238E27FC236}">
                <a16:creationId xmlns:a16="http://schemas.microsoft.com/office/drawing/2014/main" id="{84B0A6C2-CE30-184A-A4FE-158E36029575}"/>
              </a:ext>
            </a:extLst>
          </p:cNvPr>
          <p:cNvSpPr txBox="1"/>
          <p:nvPr/>
        </p:nvSpPr>
        <p:spPr>
          <a:xfrm>
            <a:off x="1129504" y="5326926"/>
            <a:ext cx="68795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By 2020, NASH is expected to be the leading cause of liver transplantation in the US</a:t>
            </a:r>
            <a:r>
              <a:rPr lang="en-US" sz="15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GB" sz="15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9AF26492-835E-41CF-9136-B02F0252D754}"/>
              </a:ext>
            </a:extLst>
          </p:cNvPr>
          <p:cNvSpPr txBox="1"/>
          <p:nvPr/>
        </p:nvSpPr>
        <p:spPr>
          <a:xfrm>
            <a:off x="4257208" y="6247980"/>
            <a:ext cx="4422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8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Cholankeril</a:t>
            </a:r>
            <a:r>
              <a:rPr lang="fr-FR" altLang="fr-FR" sz="18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8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Dig</a:t>
            </a:r>
            <a:r>
              <a:rPr lang="fr-FR" altLang="fr-FR" sz="18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 Dis Science 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BB42C3-3D6B-4A72-81A2-0FFF3DD61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5518" y="22150"/>
            <a:ext cx="8523158" cy="894521"/>
          </a:xfrm>
        </p:spPr>
        <p:txBody>
          <a:bodyPr/>
          <a:lstStyle/>
          <a:p>
            <a:pPr algn="l"/>
            <a:r>
              <a:rPr lang="fr-FR" sz="2400" dirty="0">
                <a:latin typeface="Comic Sans MS" panose="030F0702030302020204" pitchFamily="66" charset="0"/>
              </a:rPr>
              <a:t>Pronostic: fibrose= facteur prédictif de survie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F6E7459-8800-4262-B14D-FB6A4A217B8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064302"/>
            <a:ext cx="9144000" cy="5385247"/>
          </a:xfrm>
        </p:spPr>
      </p:pic>
    </p:spTree>
    <p:extLst>
      <p:ext uri="{BB962C8B-B14F-4D97-AF65-F5344CB8AC3E}">
        <p14:creationId xmlns:p14="http://schemas.microsoft.com/office/powerpoint/2010/main" val="131104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59339E-80E2-41C4-A5A7-3014B7C7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84026" y="1"/>
            <a:ext cx="5568176" cy="894521"/>
          </a:xfrm>
        </p:spPr>
        <p:txBody>
          <a:bodyPr/>
          <a:lstStyle/>
          <a:p>
            <a:pPr algn="l"/>
            <a:r>
              <a:rPr lang="fr-FR" sz="3600" dirty="0">
                <a:latin typeface="Comic Sans MS" panose="030F0702030302020204" pitchFamily="66" charset="0"/>
              </a:rPr>
              <a:t>Pronostic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044A6D-D8F0-465A-A044-A76530DF6B5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269111"/>
            <a:ext cx="9144000" cy="5213541"/>
          </a:xfrm>
        </p:spPr>
      </p:pic>
    </p:spTree>
    <p:extLst>
      <p:ext uri="{BB962C8B-B14F-4D97-AF65-F5344CB8AC3E}">
        <p14:creationId xmlns:p14="http://schemas.microsoft.com/office/powerpoint/2010/main" val="178880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F4A8C8C-052E-4224-B889-BC23F673E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465" y="148460"/>
            <a:ext cx="7543800" cy="858837"/>
          </a:xfrm>
        </p:spPr>
        <p:txBody>
          <a:bodyPr/>
          <a:lstStyle/>
          <a:p>
            <a:pPr algn="l" eaLnBrk="1" hangingPunct="1"/>
            <a:r>
              <a:rPr lang="fr-FR" alt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Plan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34A15E2-279B-467B-BE8A-85C9F0A37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1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8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D72359B2-2A27-46F5-B074-F4136A20E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8229600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2400" dirty="0">
                <a:solidFill>
                  <a:srgbClr val="C4BDF5"/>
                </a:solidFill>
                <a:latin typeface="Comic Sans MS" panose="030F0702030302020204" pitchFamily="66" charset="0"/>
              </a:rPr>
              <a:t>Définition</a:t>
            </a:r>
          </a:p>
          <a:p>
            <a:pPr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rgbClr val="D9B3FF"/>
                </a:solidFill>
                <a:latin typeface="Comic Sans MS" panose="030F0702030302020204" pitchFamily="66" charset="0"/>
              </a:rPr>
              <a:t>Données épidémiologiques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Diagnostic et tests non invasifs/invasifs</a:t>
            </a:r>
          </a:p>
          <a:p>
            <a:pPr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rgbClr val="D9B3FF"/>
                </a:solidFill>
                <a:latin typeface="Comic Sans MS" panose="030F0702030302020204" pitchFamily="66" charset="0"/>
              </a:rPr>
              <a:t>Traitement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DD53D4D-B45B-433A-9A86-8651ACDD4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77010"/>
            <a:ext cx="7543800" cy="858837"/>
          </a:xfrm>
        </p:spPr>
        <p:txBody>
          <a:bodyPr/>
          <a:lstStyle/>
          <a:p>
            <a:pPr algn="l" eaLnBrk="1" hangingPunct="1"/>
            <a:r>
              <a:rPr lang="fr-FR" alt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Evaluation de la stéatose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44E203B-DC3E-4800-A625-1A4ECC2C6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57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alt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Echographie:</a:t>
            </a:r>
            <a:endParaRPr lang="fr-FR" altLang="fr-FR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alt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fr-FR" alt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fr-FR" alt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IRM avec quantification CHG (cout++, accessibilité)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CAP (non validé)</a:t>
            </a:r>
            <a:endParaRPr lang="fr-FR" altLang="fr-FR" sz="20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fr-FR" alt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3" name="Titre 1">
            <a:extLst>
              <a:ext uri="{FF2B5EF4-FFF2-40B4-BE49-F238E27FC236}">
                <a16:creationId xmlns:a16="http://schemas.microsoft.com/office/drawing/2014/main" id="{9DC0EEAB-BC1D-40B0-B102-C74E4209992C}"/>
              </a:ext>
            </a:extLst>
          </p:cNvPr>
          <p:cNvSpPr>
            <a:spLocks/>
          </p:cNvSpPr>
          <p:nvPr/>
        </p:nvSpPr>
        <p:spPr bwMode="auto">
          <a:xfrm>
            <a:off x="250825" y="1295400"/>
            <a:ext cx="9180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4" name="Titre 1">
            <a:extLst>
              <a:ext uri="{FF2B5EF4-FFF2-40B4-BE49-F238E27FC236}">
                <a16:creationId xmlns:a16="http://schemas.microsoft.com/office/drawing/2014/main" id="{9B4C213E-990C-480E-BA37-E59667B9E97D}"/>
              </a:ext>
            </a:extLst>
          </p:cNvPr>
          <p:cNvSpPr>
            <a:spLocks/>
          </p:cNvSpPr>
          <p:nvPr/>
        </p:nvSpPr>
        <p:spPr bwMode="auto">
          <a:xfrm>
            <a:off x="403225" y="1447800"/>
            <a:ext cx="9180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Espace réservé du contenu 4">
            <a:extLst>
              <a:ext uri="{FF2B5EF4-FFF2-40B4-BE49-F238E27FC236}">
                <a16:creationId xmlns:a16="http://schemas.microsoft.com/office/drawing/2014/main" id="{AD86A6B3-8229-43BB-A8EE-FFF25FFCB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708" y="734519"/>
            <a:ext cx="9379496" cy="6123482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3813490-3C85-4B3E-A236-AD1F3DEE2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622" y="1280412"/>
            <a:ext cx="5105600" cy="21155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94FA59-DD4A-49ED-9BE9-BFDF68123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900" y="4570151"/>
            <a:ext cx="4442710" cy="205872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86223B5-1B7B-405B-8936-FA86C0F32DA9}"/>
              </a:ext>
            </a:extLst>
          </p:cNvPr>
          <p:cNvSpPr txBox="1"/>
          <p:nvPr/>
        </p:nvSpPr>
        <p:spPr>
          <a:xfrm>
            <a:off x="4794382" y="6391846"/>
            <a:ext cx="4789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EASL, J of </a:t>
            </a:r>
            <a:r>
              <a:rPr lang="fr-FR" altLang="fr-FR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Hepatology</a:t>
            </a:r>
            <a:r>
              <a:rPr lang="fr-FR" altLang="fr-FR" dirty="0">
                <a:solidFill>
                  <a:schemeClr val="tx2"/>
                </a:solidFill>
                <a:latin typeface="Comic Sans MS" panose="030F0702030302020204" pitchFamily="66" charset="0"/>
              </a:rPr>
              <a:t>, 2016, vol 64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0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CB0D1B9-95FB-4EB8-A04B-4F4AFD488D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" y="96501"/>
            <a:ext cx="7543800" cy="858837"/>
          </a:xfrm>
        </p:spPr>
        <p:txBody>
          <a:bodyPr/>
          <a:lstStyle/>
          <a:p>
            <a:pPr algn="l" eaLnBrk="1" hangingPunct="1"/>
            <a:r>
              <a:rPr lang="fr-FR" alt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Marqueurs non invasifs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9999175-C18F-4569-8B54-A8AB00E9A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1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Titre 1">
            <a:extLst>
              <a:ext uri="{FF2B5EF4-FFF2-40B4-BE49-F238E27FC236}">
                <a16:creationId xmlns:a16="http://schemas.microsoft.com/office/drawing/2014/main" id="{0FEB051A-6C3B-4C29-8A10-A4DAE5BD220C}"/>
              </a:ext>
            </a:extLst>
          </p:cNvPr>
          <p:cNvSpPr>
            <a:spLocks/>
          </p:cNvSpPr>
          <p:nvPr/>
        </p:nvSpPr>
        <p:spPr bwMode="auto">
          <a:xfrm>
            <a:off x="250825" y="1295400"/>
            <a:ext cx="9180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810F4EF-9EB0-4F0F-8D68-CF7FEFCD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14450"/>
            <a:ext cx="8648700" cy="4229100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F8A53FC1-8808-42B1-9838-EDB5F2436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810" y="6056130"/>
            <a:ext cx="23727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Boursier, JFOHD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84813" y="1"/>
            <a:ext cx="5568176" cy="894521"/>
          </a:xfrm>
        </p:spPr>
        <p:txBody>
          <a:bodyPr/>
          <a:lstStyle/>
          <a:p>
            <a:pPr algn="l"/>
            <a:r>
              <a:rPr lang="fr-FR" sz="3200" dirty="0">
                <a:latin typeface="Comic Sans MS" panose="030F0702030302020204" pitchFamily="66" charset="0"/>
              </a:rPr>
              <a:t>Pourquoi ces marqueurs?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9967CA-CEDA-4321-8CCB-8D30B5B8A314}"/>
              </a:ext>
            </a:extLst>
          </p:cNvPr>
          <p:cNvSpPr txBox="1">
            <a:spLocks noChangeArrowheads="1"/>
          </p:cNvSpPr>
          <p:nvPr/>
        </p:nvSpPr>
        <p:spPr>
          <a:xfrm>
            <a:off x="242596" y="1455576"/>
            <a:ext cx="8588667" cy="485314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fr-FR" altLang="fr-FR" sz="2100" b="1" dirty="0">
                <a:solidFill>
                  <a:srgbClr val="70623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</a:t>
            </a:r>
            <a:endParaRPr lang="fr-FR" altLang="fr-FR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553E3A-2350-4DE3-8B14-99D8C1486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45" y="1334278"/>
            <a:ext cx="7296539" cy="42174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28F7F1-AE18-4175-9949-2032D17C8E16}"/>
              </a:ext>
            </a:extLst>
          </p:cNvPr>
          <p:cNvSpPr/>
          <p:nvPr/>
        </p:nvSpPr>
        <p:spPr>
          <a:xfrm>
            <a:off x="989045" y="5745480"/>
            <a:ext cx="7296539" cy="5632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13% de CHC se développent sur foie non cirrhotique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Mittal S. </a:t>
            </a:r>
            <a:r>
              <a:rPr lang="fr-FR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Gastroenterol</a:t>
            </a:r>
            <a:r>
              <a:rPr lang="fr-FR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Hepatol</a:t>
            </a:r>
            <a:r>
              <a:rPr lang="fr-FR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135617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4896227-9962-487A-B9D0-F222BBDD0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58009"/>
            <a:ext cx="7543800" cy="1058068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alt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Score </a:t>
            </a:r>
            <a:r>
              <a:rPr lang="fr-FR" altLang="fr-FR"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clinicobiologique</a:t>
            </a:r>
            <a:endParaRPr lang="fr-FR" altLang="fr-FR" sz="3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7A4EC0F-6B01-49F1-8F3A-854DE6450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1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8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5" name="Titre 1">
            <a:extLst>
              <a:ext uri="{FF2B5EF4-FFF2-40B4-BE49-F238E27FC236}">
                <a16:creationId xmlns:a16="http://schemas.microsoft.com/office/drawing/2014/main" id="{60BFEA09-923F-4DE9-9005-F46AA537AAE2}"/>
              </a:ext>
            </a:extLst>
          </p:cNvPr>
          <p:cNvSpPr>
            <a:spLocks/>
          </p:cNvSpPr>
          <p:nvPr/>
        </p:nvSpPr>
        <p:spPr bwMode="auto">
          <a:xfrm>
            <a:off x="250825" y="1295400"/>
            <a:ext cx="9180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6" name="Titre 1">
            <a:extLst>
              <a:ext uri="{FF2B5EF4-FFF2-40B4-BE49-F238E27FC236}">
                <a16:creationId xmlns:a16="http://schemas.microsoft.com/office/drawing/2014/main" id="{C3228B6D-55CB-4D26-986F-2B9139FC614B}"/>
              </a:ext>
            </a:extLst>
          </p:cNvPr>
          <p:cNvSpPr>
            <a:spLocks/>
          </p:cNvSpPr>
          <p:nvPr/>
        </p:nvSpPr>
        <p:spPr bwMode="auto">
          <a:xfrm>
            <a:off x="403225" y="1447800"/>
            <a:ext cx="9180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7" name="Espace réservé du contenu 3">
            <a:extLst>
              <a:ext uri="{FF2B5EF4-FFF2-40B4-BE49-F238E27FC236}">
                <a16:creationId xmlns:a16="http://schemas.microsoft.com/office/drawing/2014/main" id="{C4F82BA6-E041-47EB-BB23-135AE3CE5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2822"/>
            <a:ext cx="5673777" cy="472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Image 13">
            <a:extLst>
              <a:ext uri="{FF2B5EF4-FFF2-40B4-BE49-F238E27FC236}">
                <a16:creationId xmlns:a16="http://schemas.microsoft.com/office/drawing/2014/main" id="{08F49B0F-4E4B-461A-B934-ED83A8039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613400"/>
            <a:ext cx="8220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2B4A014-4044-4191-A893-55860FC2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4510" y="6138498"/>
            <a:ext cx="24016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Guha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Hepatology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2008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0F22548-2F19-4A2F-9352-D5192037A5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629" y="161133"/>
            <a:ext cx="7543800" cy="858837"/>
          </a:xfrm>
        </p:spPr>
        <p:txBody>
          <a:bodyPr/>
          <a:lstStyle/>
          <a:p>
            <a:pPr algn="l" eaLnBrk="1" hangingPunct="1"/>
            <a:r>
              <a:rPr lang="fr-FR" alt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Plan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A3339A8-780E-4617-A456-E9D0A913F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1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8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8BB63AFA-A9E2-42AA-945F-791D13FF1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8229600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Définition</a:t>
            </a:r>
          </a:p>
          <a:p>
            <a:pPr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Données épidémiologiques, pronostic</a:t>
            </a:r>
          </a:p>
          <a:p>
            <a:pPr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Diagnostic, tests non invasifs/invasifs</a:t>
            </a:r>
          </a:p>
          <a:p>
            <a:pPr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Traitement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2393A24-5247-498F-B7FF-C7311C781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2347" y="155603"/>
            <a:ext cx="7543800" cy="858837"/>
          </a:xfrm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Marqueurs biologiques simples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AC72AF5-357E-4B81-8E67-9436E44A6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39045"/>
            <a:ext cx="8229600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fr-FR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Fib</a:t>
            </a:r>
            <a:r>
              <a:rPr lang="fr-FR" alt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 4: test peu couteux, fiable (ASAT/ALAT et Plaquettes)</a:t>
            </a:r>
          </a:p>
        </p:txBody>
      </p:sp>
      <p:sp>
        <p:nvSpPr>
          <p:cNvPr id="26629" name="Titre 1">
            <a:extLst>
              <a:ext uri="{FF2B5EF4-FFF2-40B4-BE49-F238E27FC236}">
                <a16:creationId xmlns:a16="http://schemas.microsoft.com/office/drawing/2014/main" id="{D63A54B7-AE7E-4216-BF1C-9A5C0283A1DF}"/>
              </a:ext>
            </a:extLst>
          </p:cNvPr>
          <p:cNvSpPr>
            <a:spLocks/>
          </p:cNvSpPr>
          <p:nvPr/>
        </p:nvSpPr>
        <p:spPr bwMode="auto">
          <a:xfrm>
            <a:off x="250825" y="1295400"/>
            <a:ext cx="9180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6630" name="Titre 1">
            <a:extLst>
              <a:ext uri="{FF2B5EF4-FFF2-40B4-BE49-F238E27FC236}">
                <a16:creationId xmlns:a16="http://schemas.microsoft.com/office/drawing/2014/main" id="{976ABD19-31E5-47FA-A621-82EF63C72322}"/>
              </a:ext>
            </a:extLst>
          </p:cNvPr>
          <p:cNvSpPr>
            <a:spLocks/>
          </p:cNvSpPr>
          <p:nvPr/>
        </p:nvSpPr>
        <p:spPr bwMode="auto">
          <a:xfrm>
            <a:off x="403225" y="1447800"/>
            <a:ext cx="9180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31" name="Image 1">
            <a:extLst>
              <a:ext uri="{FF2B5EF4-FFF2-40B4-BE49-F238E27FC236}">
                <a16:creationId xmlns:a16="http://schemas.microsoft.com/office/drawing/2014/main" id="{549FFD3E-AF1C-4063-9FA1-066D60AC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74" y="2090866"/>
            <a:ext cx="420960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mage 2">
            <a:extLst>
              <a:ext uri="{FF2B5EF4-FFF2-40B4-BE49-F238E27FC236}">
                <a16:creationId xmlns:a16="http://schemas.microsoft.com/office/drawing/2014/main" id="{D4256CD8-5018-41BB-8596-B659F38D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5400"/>
            <a:ext cx="91440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781F604A-2697-4E97-94AA-42EDC5B0B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190" y="5906228"/>
            <a:ext cx="44117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fr-FR" altLang="fr-FR" sz="1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Guha</a:t>
            </a:r>
            <a:r>
              <a:rPr lang="fr-FR" altLang="fr-FR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fr-FR" altLang="fr-FR" sz="1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Hepatology</a:t>
            </a:r>
            <a:r>
              <a:rPr lang="fr-FR" altLang="fr-FR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 2008</a:t>
            </a:r>
          </a:p>
          <a:p>
            <a:pPr algn="just"/>
            <a:r>
              <a:rPr lang="fr-FR" altLang="fr-FR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Etudes HALFON, PARLATI, NASH-CO AFEF 2019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7742A5-F6D9-47CC-84A3-70BE07F15722}"/>
              </a:ext>
            </a:extLst>
          </p:cNvPr>
          <p:cNvSpPr txBox="1"/>
          <p:nvPr/>
        </p:nvSpPr>
        <p:spPr>
          <a:xfrm>
            <a:off x="4263708" y="5377323"/>
            <a:ext cx="479298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fr-FR" altLang="fr-FR" sz="2400" b="1" dirty="0">
                <a:solidFill>
                  <a:srgbClr val="03ABEE"/>
                </a:solidFill>
                <a:latin typeface="Comic Sans MS" panose="030F0702030302020204" pitchFamily="66" charset="0"/>
              </a:rPr>
              <a:t>Seuil entre 1.37 et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51172EA-61B5-4702-B1A1-815EE7E3D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15" y="173038"/>
            <a:ext cx="7543800" cy="858837"/>
          </a:xfrm>
        </p:spPr>
        <p:txBody>
          <a:bodyPr/>
          <a:lstStyle/>
          <a:p>
            <a:pPr algn="l" eaLnBrk="1" hangingPunct="1"/>
            <a:r>
              <a:rPr lang="fr-FR" alt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Marqueurs non invasifs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463F9F8-BC49-48EA-9F93-78BFA3641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1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8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3" name="Titre 1">
            <a:extLst>
              <a:ext uri="{FF2B5EF4-FFF2-40B4-BE49-F238E27FC236}">
                <a16:creationId xmlns:a16="http://schemas.microsoft.com/office/drawing/2014/main" id="{A53136FA-5D58-47C0-8E5C-7EEE7218FD2A}"/>
              </a:ext>
            </a:extLst>
          </p:cNvPr>
          <p:cNvSpPr>
            <a:spLocks/>
          </p:cNvSpPr>
          <p:nvPr/>
        </p:nvSpPr>
        <p:spPr bwMode="auto">
          <a:xfrm>
            <a:off x="250825" y="1295400"/>
            <a:ext cx="9180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22534" name="Object 2">
            <a:extLst>
              <a:ext uri="{FF2B5EF4-FFF2-40B4-BE49-F238E27FC236}">
                <a16:creationId xmlns:a16="http://schemas.microsoft.com/office/drawing/2014/main" id="{90F8A0C9-9747-4863-91C8-33D8B56A00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714253"/>
              </p:ext>
            </p:extLst>
          </p:nvPr>
        </p:nvGraphicFramePr>
        <p:xfrm>
          <a:off x="250825" y="3475039"/>
          <a:ext cx="3600450" cy="3209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8166" imgH="8019048" progId="AcroExch.Document.7">
                  <p:embed/>
                </p:oleObj>
              </mc:Choice>
              <mc:Fallback>
                <p:oleObj name="Acrobat Document" r:id="rId3" imgW="5668166" imgH="8019048" progId="AcroExch.Document.7">
                  <p:embed/>
                  <p:pic>
                    <p:nvPicPr>
                      <p:cNvPr id="22534" name="Object 2">
                        <a:extLst>
                          <a:ext uri="{FF2B5EF4-FFF2-40B4-BE49-F238E27FC236}">
                            <a16:creationId xmlns:a16="http://schemas.microsoft.com/office/drawing/2014/main" id="{90F8A0C9-9747-4863-91C8-33D8B56A00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475039"/>
                        <a:ext cx="3600450" cy="3209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15">
            <a:extLst>
              <a:ext uri="{FF2B5EF4-FFF2-40B4-BE49-F238E27FC236}">
                <a16:creationId xmlns:a16="http://schemas.microsoft.com/office/drawing/2014/main" id="{7C1F4DCA-8D14-4C8A-A105-67FC5422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125913"/>
            <a:ext cx="2879725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536" name="Object 12">
            <a:extLst>
              <a:ext uri="{FF2B5EF4-FFF2-40B4-BE49-F238E27FC236}">
                <a16:creationId xmlns:a16="http://schemas.microsoft.com/office/drawing/2014/main" id="{CDF36626-90AC-426C-A9F7-3C7C793699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700" y="1341438"/>
          <a:ext cx="2089150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 Photo Editor" r:id="rId6" imgW="1685714" imgH="2534004" progId="MSPhotoEd.3">
                  <p:embed/>
                </p:oleObj>
              </mc:Choice>
              <mc:Fallback>
                <p:oleObj name="Image Photo Editor" r:id="rId6" imgW="1685714" imgH="2534004" progId="MSPhotoEd.3">
                  <p:embed/>
                  <p:pic>
                    <p:nvPicPr>
                      <p:cNvPr id="22536" name="Object 12">
                        <a:extLst>
                          <a:ext uri="{FF2B5EF4-FFF2-40B4-BE49-F238E27FC236}">
                            <a16:creationId xmlns:a16="http://schemas.microsoft.com/office/drawing/2014/main" id="{CDF36626-90AC-426C-A9F7-3C7C793699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341438"/>
                        <a:ext cx="2089150" cy="203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7" name="Picture 11" descr="Ecran_fibroscan">
            <a:extLst>
              <a:ext uri="{FF2B5EF4-FFF2-40B4-BE49-F238E27FC236}">
                <a16:creationId xmlns:a16="http://schemas.microsoft.com/office/drawing/2014/main" id="{23384CD6-4FDA-457A-AD74-75A1134B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247775"/>
            <a:ext cx="3540125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8" name="Picture 13" descr="sonde_1">
            <a:extLst>
              <a:ext uri="{FF2B5EF4-FFF2-40B4-BE49-F238E27FC236}">
                <a16:creationId xmlns:a16="http://schemas.microsoft.com/office/drawing/2014/main" id="{B6292C07-E297-4A11-930F-AAB2FEFAB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435100"/>
            <a:ext cx="298132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9DCB787E-6F61-49A1-B934-DB77DC807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431" y="6070049"/>
            <a:ext cx="3015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EASL, J of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Hepatology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2016</a:t>
            </a:r>
          </a:p>
          <a:p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AASLD,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Hepatology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79E7975-7729-48D1-83C0-589B46D24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68990"/>
            <a:ext cx="7543800" cy="858837"/>
          </a:xfrm>
        </p:spPr>
        <p:txBody>
          <a:bodyPr/>
          <a:lstStyle/>
          <a:p>
            <a:pPr algn="l" eaLnBrk="1" hangingPunct="1"/>
            <a:r>
              <a:rPr lang="fr-FR" alt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Marqueurs non invasifs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B715BE4-B675-4915-AB3E-078F7AF34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1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8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Titre 1">
            <a:extLst>
              <a:ext uri="{FF2B5EF4-FFF2-40B4-BE49-F238E27FC236}">
                <a16:creationId xmlns:a16="http://schemas.microsoft.com/office/drawing/2014/main" id="{1486C1F2-8C6B-41C0-B3FF-92E340B30F99}"/>
              </a:ext>
            </a:extLst>
          </p:cNvPr>
          <p:cNvSpPr>
            <a:spLocks/>
          </p:cNvSpPr>
          <p:nvPr/>
        </p:nvSpPr>
        <p:spPr bwMode="auto">
          <a:xfrm>
            <a:off x="250825" y="1295400"/>
            <a:ext cx="91805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 sz="2400" b="1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8" name="Rectangle 5">
            <a:extLst>
              <a:ext uri="{FF2B5EF4-FFF2-40B4-BE49-F238E27FC236}">
                <a16:creationId xmlns:a16="http://schemas.microsoft.com/office/drawing/2014/main" id="{1B171202-BDD4-4E6D-8F79-F19C970A2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63559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u="sng" dirty="0" err="1">
                <a:solidFill>
                  <a:schemeClr val="tx2"/>
                </a:solidFill>
                <a:latin typeface="Comic Sans MS" panose="030F0702030302020204" pitchFamily="66" charset="0"/>
              </a:rPr>
              <a:t>Elastométrie</a:t>
            </a:r>
            <a:r>
              <a:rPr lang="fr-FR" altLang="fr-FR" sz="2400" b="1" u="sng" dirty="0">
                <a:solidFill>
                  <a:schemeClr val="tx2"/>
                </a:solidFill>
                <a:latin typeface="Comic Sans MS" panose="030F0702030302020204" pitchFamily="66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alt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		- ARFI (</a:t>
            </a:r>
            <a:r>
              <a:rPr lang="fr-FR" altLang="fr-FR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Acoustic</a:t>
            </a:r>
            <a:r>
              <a:rPr lang="fr-FR" alt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Radiation Force Impulse Imaging), SSI…</a:t>
            </a:r>
          </a:p>
          <a:p>
            <a:pPr>
              <a:buFont typeface="Wingdings" panose="05000000000000000000" pitchFamily="2" charset="2"/>
              <a:buNone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9" name="Picture 3">
            <a:extLst>
              <a:ext uri="{FF2B5EF4-FFF2-40B4-BE49-F238E27FC236}">
                <a16:creationId xmlns:a16="http://schemas.microsoft.com/office/drawing/2014/main" id="{35D608BE-D021-42ED-847B-DE410CE35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481965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>
            <a:extLst>
              <a:ext uri="{FF2B5EF4-FFF2-40B4-BE49-F238E27FC236}">
                <a16:creationId xmlns:a16="http://schemas.microsoft.com/office/drawing/2014/main" id="{B65C935A-4AFF-44B8-BC01-7A0D474C3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51363"/>
            <a:ext cx="3138487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6">
            <a:extLst>
              <a:ext uri="{FF2B5EF4-FFF2-40B4-BE49-F238E27FC236}">
                <a16:creationId xmlns:a16="http://schemas.microsoft.com/office/drawing/2014/main" id="{1D225BAC-2155-427C-8C90-DFE439A3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76475"/>
            <a:ext cx="15192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9">
            <a:extLst>
              <a:ext uri="{FF2B5EF4-FFF2-40B4-BE49-F238E27FC236}">
                <a16:creationId xmlns:a16="http://schemas.microsoft.com/office/drawing/2014/main" id="{E0738216-C688-4F13-A89E-09FC8AF9F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89363"/>
            <a:ext cx="543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>
                <a:solidFill>
                  <a:srgbClr val="FF0000"/>
                </a:solidFill>
                <a:latin typeface="Comic Sans MS" panose="030F0702030302020204" pitchFamily="66" charset="0"/>
              </a:rPr>
              <a:t>AUROC </a:t>
            </a:r>
            <a:r>
              <a:rPr lang="fr-FR" altLang="fr-FR" sz="2400" b="1" u="sng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  <a:r>
              <a:rPr lang="fr-FR" altLang="fr-FR" sz="2400" b="1">
                <a:solidFill>
                  <a:srgbClr val="FF0000"/>
                </a:solidFill>
                <a:latin typeface="Comic Sans MS" panose="030F0702030302020204" pitchFamily="66" charset="0"/>
              </a:rPr>
              <a:t> F3 0,97 , F4 0,98 </a:t>
            </a:r>
          </a:p>
        </p:txBody>
      </p:sp>
      <p:sp>
        <p:nvSpPr>
          <p:cNvPr id="23563" name="Text Box 7">
            <a:extLst>
              <a:ext uri="{FF2B5EF4-FFF2-40B4-BE49-F238E27FC236}">
                <a16:creationId xmlns:a16="http://schemas.microsoft.com/office/drawing/2014/main" id="{A2E45548-B22D-48A4-9B62-FC5757A50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2740025"/>
            <a:ext cx="464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>
                <a:solidFill>
                  <a:schemeClr val="accent1"/>
                </a:solidFill>
                <a:latin typeface="Comic Sans MS" panose="030F0702030302020204" pitchFamily="66" charset="0"/>
              </a:rPr>
              <a:t>ARFI                    versus               FIBROSCAN</a:t>
            </a:r>
          </a:p>
        </p:txBody>
      </p:sp>
      <p:sp>
        <p:nvSpPr>
          <p:cNvPr id="23564" name="Text Box 4">
            <a:extLst>
              <a:ext uri="{FF2B5EF4-FFF2-40B4-BE49-F238E27FC236}">
                <a16:creationId xmlns:a16="http://schemas.microsoft.com/office/drawing/2014/main" id="{08EC8E5F-6738-488E-BF15-BFE2713E8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381750"/>
            <a:ext cx="43005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Yoneda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et al.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Radiology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2010 ; 256: 639-47.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643" y="163171"/>
            <a:ext cx="8748713" cy="765175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PBH: référence 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0" y="908050"/>
            <a:ext cx="795655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528664"/>
            <a:ext cx="8229600" cy="4411662"/>
          </a:xfrm>
        </p:spPr>
        <p:txBody>
          <a:bodyPr/>
          <a:lstStyle/>
          <a:p>
            <a:pPr marL="0" indent="0" eaLnBrk="1" hangingPunct="1">
              <a:buNone/>
            </a:pPr>
            <a:endParaRPr lang="fr-FR" sz="2400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/>
            <a:r>
              <a:rPr lang="fr-FR" sz="2400" dirty="0">
                <a:solidFill>
                  <a:schemeClr val="tx2"/>
                </a:solidFill>
                <a:latin typeface="Comic Sans MS" pitchFamily="66" charset="0"/>
              </a:rPr>
              <a:t>Diagnostic de certitude obtenu par </a:t>
            </a:r>
            <a:r>
              <a:rPr lang="fr-FR" sz="2400" b="1" dirty="0">
                <a:solidFill>
                  <a:schemeClr val="accent2"/>
                </a:solidFill>
                <a:latin typeface="Comic Sans MS" pitchFamily="66" charset="0"/>
              </a:rPr>
              <a:t>PBH </a:t>
            </a:r>
            <a:r>
              <a:rPr lang="fr-FR" sz="2400" dirty="0">
                <a:solidFill>
                  <a:schemeClr val="tx2"/>
                </a:solidFill>
                <a:latin typeface="Comic Sans MS" pitchFamily="66" charset="0"/>
              </a:rPr>
              <a:t>par voie transpariétale si TP &gt; 50% et plaquettes &gt; 60 000 ou par voie </a:t>
            </a:r>
            <a:r>
              <a:rPr lang="fr-FR" sz="2400" dirty="0" err="1">
                <a:solidFill>
                  <a:schemeClr val="tx2"/>
                </a:solidFill>
                <a:latin typeface="Comic Sans MS" pitchFamily="66" charset="0"/>
              </a:rPr>
              <a:t>transjugulaire</a:t>
            </a:r>
            <a:r>
              <a:rPr lang="fr-FR" sz="24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Comic Sans MS" pitchFamily="66" charset="0"/>
              </a:rPr>
              <a:t>si FIBROSE AVANCEE ou doute diagnostic.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286000" y="200977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4822" name="Picture 6" descr="ponction_hepatiq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650" y="2972837"/>
            <a:ext cx="42497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C813D23D-C576-4550-AD77-0C01377C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431" y="6070049"/>
            <a:ext cx="30155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EASL, J of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Hepatology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2016</a:t>
            </a:r>
          </a:p>
          <a:p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AASLD,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Hepatology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5DEA95-9F16-4D58-89B8-AE56AB37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18862" y="1056"/>
            <a:ext cx="5568176" cy="894521"/>
          </a:xfrm>
        </p:spPr>
        <p:txBody>
          <a:bodyPr/>
          <a:lstStyle/>
          <a:p>
            <a:pPr algn="l"/>
            <a:r>
              <a:rPr lang="fr-FR" sz="3200" dirty="0">
                <a:latin typeface="Comic Sans MS" panose="030F0702030302020204" pitchFamily="66" charset="0"/>
              </a:rPr>
              <a:t>En pratique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049D75B-477B-4F3C-AC6A-B63415A4766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91245" y="1021080"/>
            <a:ext cx="7015396" cy="561003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02BF2AB-1392-495D-BABA-6E4FDD336017}"/>
              </a:ext>
            </a:extLst>
          </p:cNvPr>
          <p:cNvSpPr txBox="1"/>
          <p:nvPr/>
        </p:nvSpPr>
        <p:spPr>
          <a:xfrm>
            <a:off x="5933635" y="6429019"/>
            <a:ext cx="4789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EASL, J of </a:t>
            </a:r>
            <a:r>
              <a:rPr lang="fr-FR" altLang="fr-FR" sz="1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Hepatology</a:t>
            </a:r>
            <a:r>
              <a:rPr lang="fr-FR" altLang="fr-FR" sz="1400" dirty="0">
                <a:solidFill>
                  <a:schemeClr val="tx2"/>
                </a:solidFill>
                <a:latin typeface="Comic Sans MS" panose="030F0702030302020204" pitchFamily="66" charset="0"/>
              </a:rPr>
              <a:t>, 2016, vol 64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94870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F0AA644-2441-4B89-A8F6-23190E221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406" y="122238"/>
            <a:ext cx="7543800" cy="858837"/>
          </a:xfrm>
        </p:spPr>
        <p:txBody>
          <a:bodyPr/>
          <a:lstStyle/>
          <a:p>
            <a:pPr algn="l" eaLnBrk="1" hangingPunct="1"/>
            <a:r>
              <a:rPr lang="fr-FR" alt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Plan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555F96A8-5498-47EA-B814-337FFFFCE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1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8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68FBEBA7-11F2-4E0B-9DCB-874CF4069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8229600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2400" dirty="0">
                <a:solidFill>
                  <a:srgbClr val="C4BDF5"/>
                </a:solidFill>
                <a:latin typeface="Comic Sans MS" panose="030F0702030302020204" pitchFamily="66" charset="0"/>
              </a:rPr>
              <a:t>Définition</a:t>
            </a:r>
          </a:p>
          <a:p>
            <a:pPr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rgbClr val="D9B3FF"/>
                </a:solidFill>
                <a:latin typeface="Comic Sans MS" panose="030F0702030302020204" pitchFamily="66" charset="0"/>
              </a:rPr>
              <a:t>Données épidémiologiques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rgbClr val="D9B3FF"/>
                </a:solidFill>
                <a:latin typeface="Comic Sans MS" panose="030F0702030302020204" pitchFamily="66" charset="0"/>
              </a:rPr>
              <a:t>Diagnostic, tests non invasifs/invasifs</a:t>
            </a:r>
          </a:p>
          <a:p>
            <a:pPr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Traitement</a:t>
            </a:r>
          </a:p>
          <a:p>
            <a:pPr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B7B78C-EF13-47DE-B0BF-A74F9A0BF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7213" y="1"/>
            <a:ext cx="5568176" cy="894521"/>
          </a:xfrm>
        </p:spPr>
        <p:txBody>
          <a:bodyPr/>
          <a:lstStyle/>
          <a:p>
            <a:pPr algn="l"/>
            <a:r>
              <a:rPr lang="fr-FR" sz="3600" dirty="0">
                <a:latin typeface="Comic Sans MS" panose="030F0702030302020204" pitchFamily="66" charset="0"/>
              </a:rPr>
              <a:t>Comment traiter?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0130BC8-6A0C-462B-8320-C1E8FF83F1B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357631"/>
            <a:ext cx="9144000" cy="4876800"/>
          </a:xfrm>
        </p:spPr>
      </p:pic>
      <p:pic>
        <p:nvPicPr>
          <p:cNvPr id="4" name="Picture 2" descr="C:\SLIDES OTHER\Jokes home\diet.jpg">
            <a:extLst>
              <a:ext uri="{FF2B5EF4-FFF2-40B4-BE49-F238E27FC236}">
                <a16:creationId xmlns:a16="http://schemas.microsoft.com/office/drawing/2014/main" id="{55A37CE0-369E-494E-AE23-2645A9AB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70" y="1005840"/>
            <a:ext cx="1283970" cy="158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0C7D02C-FEE3-44DB-89B6-1B21D441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90" y="3052639"/>
            <a:ext cx="1700530" cy="158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B4BE13-7FF3-4E0C-A444-E1B129FFF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" y="4741738"/>
            <a:ext cx="2880360" cy="18002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28D50D7-B880-49B3-8AE9-CD653DD79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075" y="1252414"/>
            <a:ext cx="155829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98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AE3A16-7319-41AE-A08D-0A737490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360"/>
            <a:ext cx="7519901" cy="1263535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RHD et sport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A8849DA-F884-4A09-89E6-EFF4BC15C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357" y="1619250"/>
            <a:ext cx="7849285" cy="46815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E5709A-056A-40B0-882B-84828A07B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2128"/>
            <a:ext cx="9144000" cy="55986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FF570F0-15C7-47FA-8B1C-CE55C5D3DF7C}"/>
              </a:ext>
            </a:extLst>
          </p:cNvPr>
          <p:cNvSpPr/>
          <p:nvPr/>
        </p:nvSpPr>
        <p:spPr>
          <a:xfrm>
            <a:off x="1475032" y="3501458"/>
            <a:ext cx="5246558" cy="118422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Seuls 20% atteignent cet objectif</a:t>
            </a:r>
          </a:p>
        </p:txBody>
      </p:sp>
    </p:spTree>
    <p:extLst>
      <p:ext uri="{BB962C8B-B14F-4D97-AF65-F5344CB8AC3E}">
        <p14:creationId xmlns:p14="http://schemas.microsoft.com/office/powerpoint/2010/main" val="11103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92F7F0-4A3E-4B9C-AF13-0CFB22ED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9607" y="1"/>
            <a:ext cx="5568176" cy="894521"/>
          </a:xfrm>
        </p:spPr>
        <p:txBody>
          <a:bodyPr/>
          <a:lstStyle/>
          <a:p>
            <a:pPr algn="l"/>
            <a:r>
              <a:rPr lang="fr-FR" sz="3600" dirty="0">
                <a:latin typeface="Comic Sans MS" panose="030F0702030302020204" pitchFamily="66" charset="0"/>
              </a:rPr>
              <a:t>Comment traiter?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873435B-D8F0-475D-8F68-83A957568B6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394086" y="1078891"/>
            <a:ext cx="6238356" cy="5551341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A77E71-5CBE-4F2F-AD31-DF52162A4C3F}"/>
              </a:ext>
            </a:extLst>
          </p:cNvPr>
          <p:cNvSpPr/>
          <p:nvPr/>
        </p:nvSpPr>
        <p:spPr>
          <a:xfrm>
            <a:off x="840424" y="5940583"/>
            <a:ext cx="7345680" cy="258762"/>
          </a:xfrm>
          <a:prstGeom prst="rect">
            <a:avLst/>
          </a:prstGeom>
          <a:solidFill>
            <a:srgbClr val="02B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Sport sur ordonnance (31/12/2016) +++, soins personnalisés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75A662-E8A2-4BA2-BCD2-66D495FA3A2B}"/>
              </a:ext>
            </a:extLst>
          </p:cNvPr>
          <p:cNvSpPr txBox="1"/>
          <p:nvPr/>
        </p:nvSpPr>
        <p:spPr>
          <a:xfrm>
            <a:off x="6663129" y="6299747"/>
            <a:ext cx="49617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1100" dirty="0">
                <a:solidFill>
                  <a:schemeClr val="tx2"/>
                </a:solidFill>
                <a:latin typeface="Comic Sans MS" panose="030F0702030302020204" pitchFamily="66" charset="0"/>
              </a:rPr>
              <a:t>EASL, J of </a:t>
            </a:r>
            <a:r>
              <a:rPr lang="fr-FR" altLang="fr-FR" sz="11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Hepatology</a:t>
            </a:r>
            <a:r>
              <a:rPr lang="fr-FR" altLang="fr-FR" sz="1100" dirty="0">
                <a:solidFill>
                  <a:schemeClr val="tx2"/>
                </a:solidFill>
                <a:latin typeface="Comic Sans MS" panose="030F0702030302020204" pitchFamily="66" charset="0"/>
              </a:rPr>
              <a:t>, 2016, vol 64</a:t>
            </a:r>
          </a:p>
          <a:p>
            <a:r>
              <a:rPr lang="fr-FR" sz="1100" dirty="0">
                <a:solidFill>
                  <a:schemeClr val="tx2"/>
                </a:solidFill>
                <a:latin typeface="Comic Sans MS" panose="030F0702030302020204" pitchFamily="66" charset="0"/>
              </a:rPr>
              <a:t>AASLD, </a:t>
            </a:r>
            <a:r>
              <a:rPr lang="fr-FR" sz="11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Hepatology</a:t>
            </a:r>
            <a:r>
              <a:rPr lang="fr-FR" sz="1100" dirty="0">
                <a:solidFill>
                  <a:schemeClr val="tx2"/>
                </a:solidFill>
                <a:latin typeface="Comic Sans MS" panose="030F0702030302020204" pitchFamily="66" charset="0"/>
              </a:rPr>
              <a:t> 2018 vol 67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5219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4786C1-CD05-4F98-971A-57DC6E4F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4656" y="-56464"/>
            <a:ext cx="7060367" cy="894521"/>
          </a:xfrm>
        </p:spPr>
        <p:txBody>
          <a:bodyPr/>
          <a:lstStyle/>
          <a:p>
            <a:pPr algn="l"/>
            <a:r>
              <a:rPr lang="fr-FR" sz="3200" dirty="0">
                <a:latin typeface="Comic Sans MS" panose="030F0702030302020204" pitchFamily="66" charset="0"/>
              </a:rPr>
              <a:t>Traitements médicamenteux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24A2BF8-B512-4A26-9201-C945AEBC16D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284560"/>
            <a:ext cx="9144000" cy="5182643"/>
          </a:xfrm>
        </p:spPr>
      </p:pic>
    </p:spTree>
    <p:extLst>
      <p:ext uri="{BB962C8B-B14F-4D97-AF65-F5344CB8AC3E}">
        <p14:creationId xmlns:p14="http://schemas.microsoft.com/office/powerpoint/2010/main" val="2031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9759D7C-D1F3-4924-8DDE-3EB4B07E6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377" y="122238"/>
            <a:ext cx="7543800" cy="858837"/>
          </a:xfrm>
        </p:spPr>
        <p:txBody>
          <a:bodyPr/>
          <a:lstStyle/>
          <a:p>
            <a:pPr algn="l" eaLnBrk="1" hangingPunct="1"/>
            <a:r>
              <a:rPr lang="fr-FR" alt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Plan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26CCF4F-6EC9-4D97-A20B-09D595DB3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1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8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904E131E-610F-483B-B0E4-6BB0E48E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82296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Définition</a:t>
            </a:r>
          </a:p>
          <a:p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r>
              <a:rPr lang="fr-FR" altLang="fr-FR" sz="2400" dirty="0">
                <a:solidFill>
                  <a:srgbClr val="D4D5F8"/>
                </a:solidFill>
                <a:latin typeface="Comic Sans MS" panose="030F0702030302020204" pitchFamily="66" charset="0"/>
              </a:rPr>
              <a:t>Données épidémiologiques, pronostic</a:t>
            </a:r>
          </a:p>
          <a:p>
            <a:endParaRPr lang="fr-FR" altLang="fr-FR" sz="2400" dirty="0">
              <a:solidFill>
                <a:srgbClr val="D4D5F8"/>
              </a:solidFill>
              <a:latin typeface="Comic Sans MS" panose="030F0702030302020204" pitchFamily="66" charset="0"/>
            </a:endParaRPr>
          </a:p>
          <a:p>
            <a:r>
              <a:rPr lang="fr-FR" altLang="fr-FR" sz="2400" dirty="0">
                <a:solidFill>
                  <a:srgbClr val="D4D5F8"/>
                </a:solidFill>
                <a:latin typeface="Comic Sans MS" panose="030F0702030302020204" pitchFamily="66" charset="0"/>
              </a:rPr>
              <a:t>Diagnostic, tests non invasifs/invasifs</a:t>
            </a:r>
          </a:p>
          <a:p>
            <a:endParaRPr lang="fr-FR" altLang="fr-FR" sz="2400" dirty="0">
              <a:solidFill>
                <a:srgbClr val="D4D5F8"/>
              </a:solidFill>
              <a:latin typeface="Comic Sans MS" panose="030F0702030302020204" pitchFamily="66" charset="0"/>
            </a:endParaRPr>
          </a:p>
          <a:p>
            <a:r>
              <a:rPr lang="fr-FR" altLang="fr-FR" sz="2400" dirty="0">
                <a:solidFill>
                  <a:srgbClr val="D4D5F8"/>
                </a:solidFill>
                <a:latin typeface="Comic Sans MS" panose="030F0702030302020204" pitchFamily="66" charset="0"/>
              </a:rPr>
              <a:t>Traitement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BBC966-94B6-415B-A904-91F8AFE4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4145" y="0"/>
            <a:ext cx="5568176" cy="894521"/>
          </a:xfrm>
        </p:spPr>
        <p:txBody>
          <a:bodyPr/>
          <a:lstStyle/>
          <a:p>
            <a:pPr algn="l"/>
            <a:r>
              <a:rPr lang="fr-FR" sz="3200" dirty="0">
                <a:latin typeface="Comic Sans MS" panose="030F0702030302020204" pitchFamily="66" charset="0"/>
              </a:rPr>
              <a:t>Vitamine 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2B071BD-CBB4-4AF3-9264-847FF745262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199213"/>
            <a:ext cx="9144000" cy="524655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284DD7-936F-4B64-8F4A-025CEFB9A126}"/>
              </a:ext>
            </a:extLst>
          </p:cNvPr>
          <p:cNvSpPr/>
          <p:nvPr/>
        </p:nvSpPr>
        <p:spPr>
          <a:xfrm>
            <a:off x="3552669" y="4407108"/>
            <a:ext cx="224852" cy="149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5A1508-CA7C-4EB0-A6CC-6DCC0E6D6341}"/>
              </a:ext>
            </a:extLst>
          </p:cNvPr>
          <p:cNvSpPr/>
          <p:nvPr/>
        </p:nvSpPr>
        <p:spPr>
          <a:xfrm>
            <a:off x="2728210" y="5286780"/>
            <a:ext cx="1843790" cy="337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et de cancer de prostate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DEE27F-4746-4850-B2F4-F6E99B466EE2}"/>
              </a:ext>
            </a:extLst>
          </p:cNvPr>
          <p:cNvSpPr/>
          <p:nvPr/>
        </p:nvSpPr>
        <p:spPr>
          <a:xfrm>
            <a:off x="1097280" y="2618531"/>
            <a:ext cx="7345680" cy="24079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Recommandations EASL et AASLD:  800 UI/j 2 ans que dans NASH PBH prouvée chez les non diabétiques non F4</a:t>
            </a:r>
          </a:p>
        </p:txBody>
      </p:sp>
    </p:spTree>
    <p:extLst>
      <p:ext uri="{BB962C8B-B14F-4D97-AF65-F5344CB8AC3E}">
        <p14:creationId xmlns:p14="http://schemas.microsoft.com/office/powerpoint/2010/main" val="25027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DE61E-B9DF-40F6-81FF-5BC56AC4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44577" y="0"/>
            <a:ext cx="5568176" cy="894521"/>
          </a:xfrm>
        </p:spPr>
        <p:txBody>
          <a:bodyPr/>
          <a:lstStyle/>
          <a:p>
            <a:pPr algn="l"/>
            <a:r>
              <a:rPr lang="fr-FR" sz="3200" dirty="0">
                <a:latin typeface="Comic Sans MS" panose="030F0702030302020204" pitchFamily="66" charset="0"/>
              </a:rPr>
              <a:t>PIOGLITAZONE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B10DD51-F6CA-400D-A5F1-34B05C989BC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229193"/>
            <a:ext cx="9144000" cy="509665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A613B3-D4DE-4ED8-9837-0ECD023DB398}"/>
              </a:ext>
            </a:extLst>
          </p:cNvPr>
          <p:cNvSpPr/>
          <p:nvPr/>
        </p:nvSpPr>
        <p:spPr>
          <a:xfrm>
            <a:off x="1036320" y="2225040"/>
            <a:ext cx="7345680" cy="24079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Recommandations EASL et AASLD: que si NASH PBH prouvée, retiré du marché en France en 2011 (cancer vessie, fractures osseuses)</a:t>
            </a:r>
          </a:p>
        </p:txBody>
      </p:sp>
    </p:spTree>
    <p:extLst>
      <p:ext uri="{BB962C8B-B14F-4D97-AF65-F5344CB8AC3E}">
        <p14:creationId xmlns:p14="http://schemas.microsoft.com/office/powerpoint/2010/main" val="355882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0E9096-1695-47D6-9C18-B6D15EC20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27" y="191669"/>
            <a:ext cx="7519901" cy="1263535"/>
          </a:xfrm>
        </p:spPr>
        <p:txBody>
          <a:bodyPr/>
          <a:lstStyle/>
          <a:p>
            <a:pPr algn="l"/>
            <a:r>
              <a:rPr lang="fr-FR" b="1" dirty="0">
                <a:solidFill>
                  <a:schemeClr val="bg1"/>
                </a:solidFill>
                <a:latin typeface="Comic Sans MS" panose="030F0702030302020204" pitchFamily="66" charset="0"/>
              </a:rPr>
              <a:t>ACIDE OBETICHOLIQUE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4C30C0F-D3A0-48A4-AB8F-D1D7870C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86032"/>
            <a:ext cx="7886700" cy="4147974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A1434BB-8E29-49FB-9B80-8CB099DA3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7" y="1124536"/>
            <a:ext cx="8726146" cy="52315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643F3F-D801-4F2B-BAC8-522A4121E487}"/>
              </a:ext>
            </a:extLst>
          </p:cNvPr>
          <p:cNvSpPr/>
          <p:nvPr/>
        </p:nvSpPr>
        <p:spPr>
          <a:xfrm>
            <a:off x="314793" y="1149270"/>
            <a:ext cx="3897443" cy="6118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1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2DDB20-6907-4202-BE32-63F2C9F9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latin typeface="Comic Sans MS" panose="030F0702030302020204" pitchFamily="66" charset="0"/>
              </a:rPr>
              <a:t>REGENERATE 3 OCA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6D09F4-91F2-4D8C-81DD-6789D240367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1214202"/>
            <a:ext cx="9144000" cy="5171607"/>
          </a:xfrm>
        </p:spPr>
      </p:pic>
    </p:spTree>
    <p:extLst>
      <p:ext uri="{BB962C8B-B14F-4D97-AF65-F5344CB8AC3E}">
        <p14:creationId xmlns:p14="http://schemas.microsoft.com/office/powerpoint/2010/main" val="3430077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F1C92-C557-4C9F-B9EF-560FF758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latin typeface="Comic Sans MS" panose="030F0702030302020204" pitchFamily="66" charset="0"/>
              </a:rPr>
              <a:t>AUTRES TRAITEMENTS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309AA86-8CD2-4A18-9A23-EF6D9E04E924}"/>
              </a:ext>
            </a:extLst>
          </p:cNvPr>
          <p:cNvSpPr>
            <a:spLocks noGrp="1" noChangeArrowheads="1"/>
          </p:cNvSpPr>
          <p:nvPr>
            <p:ph sz="quarter" idx="10"/>
          </p:nvPr>
        </p:nvSpPr>
        <p:spPr>
          <a:xfrm>
            <a:off x="106680" y="935604"/>
            <a:ext cx="9144000" cy="5964237"/>
          </a:xfrm>
        </p:spPr>
        <p:txBody>
          <a:bodyPr/>
          <a:lstStyle/>
          <a:p>
            <a:pPr algn="l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2400" b="1" u="sng" dirty="0">
                <a:solidFill>
                  <a:schemeClr val="tx2"/>
                </a:solidFill>
                <a:latin typeface="Comic Sans MS" panose="030F0702030302020204" pitchFamily="66" charset="0"/>
              </a:rPr>
              <a:t>Analogues GLP1 </a:t>
            </a:r>
            <a:r>
              <a:rPr lang="fr-FR" altLang="fr-FR" sz="2400" b="1" u="sng" dirty="0" err="1">
                <a:solidFill>
                  <a:schemeClr val="tx2"/>
                </a:solidFill>
                <a:latin typeface="Comic Sans MS" panose="030F0702030302020204" pitchFamily="66" charset="0"/>
              </a:rPr>
              <a:t>Liraglutide</a:t>
            </a:r>
            <a:r>
              <a:rPr lang="fr-FR" altLang="fr-FR" sz="2400" b="1" u="sng" dirty="0">
                <a:solidFill>
                  <a:schemeClr val="tx2"/>
                </a:solidFill>
                <a:latin typeface="Comic Sans MS" panose="030F0702030302020204" pitchFamily="66" charset="0"/>
              </a:rPr>
              <a:t>(VICTOZA): </a:t>
            </a: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amélioration histologique de la NASH</a:t>
            </a:r>
          </a:p>
          <a:p>
            <a:pPr algn="l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0"/>
              </a:spcBef>
              <a:buClrTx/>
              <a:buSzTx/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						</a:t>
            </a:r>
            <a:r>
              <a:rPr lang="fr-FR" altLang="fr-FR" sz="2400" b="1" u="sng" dirty="0" err="1">
                <a:solidFill>
                  <a:schemeClr val="tx2"/>
                </a:solidFill>
                <a:latin typeface="Comic Sans MS" panose="030F0702030302020204" pitchFamily="66" charset="0"/>
              </a:rPr>
              <a:t>Semaglutide</a:t>
            </a:r>
            <a:r>
              <a:rPr lang="fr-FR" altLang="fr-FR" sz="2400" b="1" u="sng" dirty="0">
                <a:solidFill>
                  <a:schemeClr val="tx2"/>
                </a:solidFill>
                <a:latin typeface="Comic Sans MS" panose="030F0702030302020204" pitchFamily="66" charset="0"/>
              </a:rPr>
              <a:t>(OZEMPIC): </a:t>
            </a: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pas d’impact sur la fibrose mais amélioration significative de la NASH.</a:t>
            </a:r>
            <a:endParaRPr lang="fr-FR" altLang="fr-FR" sz="2400" b="1" dirty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None/>
              <a:defRPr/>
            </a:pPr>
            <a:endParaRPr lang="fr-FR" altLang="fr-FR" sz="2400" b="1" dirty="0">
              <a:solidFill>
                <a:schemeClr val="hlink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Aucune indication sur réduction de NASH ou fibrose pour AUDC, METFORMINE, STATINES.</a:t>
            </a:r>
          </a:p>
          <a:p>
            <a:pPr algn="l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fr-FR" altLang="fr-FR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Faible hépatotoxicité des statines </a:t>
            </a: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même si cirrhose compensée.</a:t>
            </a:r>
          </a:p>
          <a:p>
            <a:pPr algn="l">
              <a:spcBef>
                <a:spcPct val="0"/>
              </a:spcBef>
              <a:buClrTx/>
              <a:buSzTx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l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TELMISARTAN </a:t>
            </a:r>
            <a:r>
              <a:rPr lang="fr-FR" altLang="fr-FR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à privilégier si HTA </a:t>
            </a: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avec NASH car rôle </a:t>
            </a:r>
            <a:r>
              <a:rPr lang="fr-FR" altLang="fr-FR" sz="24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antifibrosant</a:t>
            </a: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89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B018F-00FC-4090-BDFA-90CE9635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55" y="112827"/>
            <a:ext cx="7519901" cy="1263535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CHIRURGIE BARIATRIQUE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1AF1E2-3A8D-41CA-8BAD-FAE3CBB13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1376362"/>
            <a:ext cx="8492365" cy="47043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851182-4CBE-40ED-8723-D1774AFD0868}"/>
              </a:ext>
            </a:extLst>
          </p:cNvPr>
          <p:cNvSpPr/>
          <p:nvPr/>
        </p:nvSpPr>
        <p:spPr>
          <a:xfrm>
            <a:off x="487680" y="1813560"/>
            <a:ext cx="1066800" cy="228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N=381</a:t>
            </a:r>
          </a:p>
        </p:txBody>
      </p:sp>
    </p:spTree>
    <p:extLst>
      <p:ext uri="{BB962C8B-B14F-4D97-AF65-F5344CB8AC3E}">
        <p14:creationId xmlns:p14="http://schemas.microsoft.com/office/powerpoint/2010/main" val="41903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E7563-B605-42BB-A87D-F23E7A5C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latin typeface="Comic Sans MS" panose="030F0702030302020204" pitchFamily="66" charset="0"/>
              </a:rPr>
              <a:t>CHIRURGIE BARIATRIQUE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BCE2751-332D-48EB-97B0-3C5B4B8B4F3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0" y="948128"/>
            <a:ext cx="8927698" cy="49617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12932ED-5D48-404D-8D74-F9F874F293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1" t="3638" r="5164" b="50000"/>
          <a:stretch/>
        </p:blipFill>
        <p:spPr>
          <a:xfrm>
            <a:off x="653848" y="4480560"/>
            <a:ext cx="3386223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34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124C71-89BC-4BB6-B097-2575C4DF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82" y="133351"/>
            <a:ext cx="7519901" cy="1263535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CHIRURGIE BARIATRIQUE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2DD2CC3-F718-4609-85B0-A40EFABB2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317" y="1619250"/>
            <a:ext cx="6271366" cy="468153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1A6A75-E2F2-4762-8CE4-24624485B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8" y="955994"/>
            <a:ext cx="8642063" cy="57686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CFE639-1C88-45C2-AF5E-1C3A3B72E6A7}"/>
              </a:ext>
            </a:extLst>
          </p:cNvPr>
          <p:cNvSpPr/>
          <p:nvPr/>
        </p:nvSpPr>
        <p:spPr>
          <a:xfrm>
            <a:off x="250968" y="5779588"/>
            <a:ext cx="6492240" cy="7639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2060"/>
                </a:solidFill>
                <a:latin typeface="Comic Sans MS" panose="030F0702030302020204" pitchFamily="66" charset="0"/>
              </a:rPr>
              <a:t>Mortalité 0.3%, 15% complications et 2 à 5% fistules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Abassi, </a:t>
            </a:r>
            <a:r>
              <a:rPr lang="fr-FR" sz="1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Obesity</a:t>
            </a:r>
            <a:r>
              <a:rPr lang="fr-FR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fr-FR" sz="16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surgery</a:t>
            </a:r>
            <a:r>
              <a:rPr lang="fr-FR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06118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488CE-AE3B-45D9-B64D-39F188BC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7" y="127414"/>
            <a:ext cx="7519901" cy="1263535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ENDOSOCOPIE BARIATRIQUE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5DD6D8-9F14-4900-80A6-1881565B2CA0}"/>
              </a:ext>
            </a:extLst>
          </p:cNvPr>
          <p:cNvSpPr txBox="1">
            <a:spLocks noChangeArrowheads="1"/>
          </p:cNvSpPr>
          <p:nvPr/>
        </p:nvSpPr>
        <p:spPr>
          <a:xfrm>
            <a:off x="157396" y="836612"/>
            <a:ext cx="8529404" cy="57590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171450" indent="-171450" algn="l" defTabSz="457200" rtl="0" eaLnBrk="1" latinLnBrk="0" hangingPunct="1">
              <a:spcBef>
                <a:spcPts val="1500"/>
              </a:spcBef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Métanalyse entre 2016-2018 sur 8 études, 1772 patients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	- régression  5kg/m2 à 6 mois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	- 2.2% de complications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44169F0-B9BA-4358-B2D1-1B5234D86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613" y="6047914"/>
            <a:ext cx="44149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Hedjoudje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, Clin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Gastroenterol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2020</a:t>
            </a:r>
          </a:p>
        </p:txBody>
      </p:sp>
      <p:sp>
        <p:nvSpPr>
          <p:cNvPr id="3" name="Flèche : courbe vers la droite 2">
            <a:extLst>
              <a:ext uri="{FF2B5EF4-FFF2-40B4-BE49-F238E27FC236}">
                <a16:creationId xmlns:a16="http://schemas.microsoft.com/office/drawing/2014/main" id="{31476E79-3210-49C2-902C-7CFD7BB77534}"/>
              </a:ext>
            </a:extLst>
          </p:cNvPr>
          <p:cNvSpPr/>
          <p:nvPr/>
        </p:nvSpPr>
        <p:spPr>
          <a:xfrm>
            <a:off x="472440" y="3224131"/>
            <a:ext cx="457200" cy="9906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0D686-63C2-4418-A501-61E1EB9E0CED}"/>
              </a:ext>
            </a:extLst>
          </p:cNvPr>
          <p:cNvSpPr/>
          <p:nvPr/>
        </p:nvSpPr>
        <p:spPr>
          <a:xfrm>
            <a:off x="1244684" y="3798013"/>
            <a:ext cx="5960488" cy="12635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0"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Technique en cours d’évaluation</a:t>
            </a:r>
          </a:p>
          <a:p>
            <a:pPr algn="ctr"/>
            <a:r>
              <a:rPr lang="fr-FR" sz="2800" b="1" dirty="0">
                <a:ln w="0">
                  <a:solidFill>
                    <a:schemeClr val="tx2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PHRC en cours NASH F3/F4</a:t>
            </a:r>
          </a:p>
        </p:txBody>
      </p:sp>
    </p:spTree>
    <p:extLst>
      <p:ext uri="{BB962C8B-B14F-4D97-AF65-F5344CB8AC3E}">
        <p14:creationId xmlns:p14="http://schemas.microsoft.com/office/powerpoint/2010/main" val="39904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488CE-AE3B-45D9-B64D-39F188BC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87" y="127414"/>
            <a:ext cx="7519901" cy="1263535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CHIRURGIE BARIATRIQUE et CIRRHOSE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65DD6D8-9F14-4900-80A6-1881565B2CA0}"/>
              </a:ext>
            </a:extLst>
          </p:cNvPr>
          <p:cNvSpPr txBox="1">
            <a:spLocks noChangeArrowheads="1"/>
          </p:cNvSpPr>
          <p:nvPr/>
        </p:nvSpPr>
        <p:spPr>
          <a:xfrm>
            <a:off x="157396" y="836612"/>
            <a:ext cx="8529404" cy="57590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171450" indent="-171450" algn="l" defTabSz="457200" rtl="0" eaLnBrk="1" latinLnBrk="0" hangingPunct="1">
              <a:spcBef>
                <a:spcPts val="1500"/>
              </a:spcBef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120000"/>
              <a:buFont typeface="Calibri" panose="020F0502020204030204" pitchFamily="34" charset="0"/>
              <a:buChar char="&gt;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Complications de la sleeve gastrectomie identiques chez les cirrhotiques et non cirrhotiques: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	- 13 patients F4 Child A, </a:t>
            </a:r>
            <a:r>
              <a:rPr lang="fr-FR" altLang="fr-FR" sz="2400" b="1" dirty="0">
                <a:solidFill>
                  <a:srgbClr val="03ABEE"/>
                </a:solidFill>
                <a:latin typeface="Comic Sans MS" panose="030F0702030302020204" pitchFamily="66" charset="0"/>
              </a:rPr>
              <a:t>7.7%</a:t>
            </a: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 complications (1)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Régression de la fibrose de F4 à F3 dans 40%, de F4 à F2 dans 26%. </a:t>
            </a:r>
            <a:r>
              <a:rPr lang="fr-FR" altLang="fr-FR" sz="2400" b="1" dirty="0">
                <a:solidFill>
                  <a:srgbClr val="03ABEE"/>
                </a:solidFill>
                <a:latin typeface="Comic Sans MS" panose="030F0702030302020204" pitchFamily="66" charset="0"/>
              </a:rPr>
              <a:t>Résolution complète dans 35%, amélioration dans 44% de la NASH </a:t>
            </a: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(2).</a:t>
            </a: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Calibri" panose="020F0502020204030204" pitchFamily="34" charset="0"/>
              <a:buNone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44169F0-B9BA-4358-B2D1-1B5234D86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615" y="5989475"/>
            <a:ext cx="39869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Rebibo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Surg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Obesity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Relat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Dis 2014 (1)</a:t>
            </a:r>
          </a:p>
          <a:p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Salma,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Surg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fr-FR" altLang="fr-FR" sz="16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Endosc</a:t>
            </a:r>
            <a:r>
              <a:rPr lang="fr-FR" altLang="fr-FR" sz="1600" dirty="0">
                <a:solidFill>
                  <a:schemeClr val="tx2"/>
                </a:solidFill>
                <a:latin typeface="Comic Sans MS" panose="030F0702030302020204" pitchFamily="66" charset="0"/>
              </a:rPr>
              <a:t> 2021 (2)</a:t>
            </a:r>
          </a:p>
        </p:txBody>
      </p:sp>
      <p:sp>
        <p:nvSpPr>
          <p:cNvPr id="3" name="Flèche : courbe vers la droite 2">
            <a:extLst>
              <a:ext uri="{FF2B5EF4-FFF2-40B4-BE49-F238E27FC236}">
                <a16:creationId xmlns:a16="http://schemas.microsoft.com/office/drawing/2014/main" id="{31476E79-3210-49C2-902C-7CFD7BB77534}"/>
              </a:ext>
            </a:extLst>
          </p:cNvPr>
          <p:cNvSpPr/>
          <p:nvPr/>
        </p:nvSpPr>
        <p:spPr>
          <a:xfrm>
            <a:off x="457200" y="4130040"/>
            <a:ext cx="457200" cy="9906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0D686-63C2-4418-A501-61E1EB9E0CED}"/>
              </a:ext>
            </a:extLst>
          </p:cNvPr>
          <p:cNvSpPr/>
          <p:nvPr/>
        </p:nvSpPr>
        <p:spPr>
          <a:xfrm>
            <a:off x="1507112" y="4419600"/>
            <a:ext cx="5960488" cy="126353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n w="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Place de la chirurgie bariatrique chez le cirrhotique ?</a:t>
            </a:r>
          </a:p>
        </p:txBody>
      </p:sp>
    </p:spTree>
    <p:extLst>
      <p:ext uri="{BB962C8B-B14F-4D97-AF65-F5344CB8AC3E}">
        <p14:creationId xmlns:p14="http://schemas.microsoft.com/office/powerpoint/2010/main" val="31183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AED0F-0E40-4728-95D0-F05C0B498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062"/>
            <a:ext cx="7519901" cy="1263535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Définition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6CB86C-1DDC-4DA0-8F5A-CDE546ABE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26" y="1019519"/>
            <a:ext cx="7810749" cy="50654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F6CD5DD-8FEE-4239-BECD-F046125E140C}"/>
              </a:ext>
            </a:extLst>
          </p:cNvPr>
          <p:cNvSpPr txBox="1"/>
          <p:nvPr/>
        </p:nvSpPr>
        <p:spPr>
          <a:xfrm>
            <a:off x="-299803" y="6175850"/>
            <a:ext cx="94438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EASL recommandations in NASH 2016, J of </a:t>
            </a:r>
            <a:r>
              <a:rPr lang="fr-FR" altLang="fr-FR" sz="16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Hepatol</a:t>
            </a:r>
            <a:r>
              <a:rPr lang="fr-FR" altLang="fr-FR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 2016, vol 64, 1388-1402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05AE6E-471D-494E-9DB7-F776E10BC21F}"/>
              </a:ext>
            </a:extLst>
          </p:cNvPr>
          <p:cNvSpPr txBox="1"/>
          <p:nvPr/>
        </p:nvSpPr>
        <p:spPr>
          <a:xfrm>
            <a:off x="6673121" y="2310004"/>
            <a:ext cx="2470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800" b="1" i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Corticoides</a:t>
            </a:r>
            <a:r>
              <a:rPr lang="fr-FR" altLang="fr-FR" sz="18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, MTX…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6720960-32C7-4FDE-B7B9-EC17C99A0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8" y="2310004"/>
            <a:ext cx="1763000" cy="9579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A36F18-DF27-47C8-BD12-5876F7D02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47" y="3859659"/>
            <a:ext cx="1517545" cy="80228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55ACC1D-08D3-4BEA-9F19-E2B9F4246B33}"/>
              </a:ext>
            </a:extLst>
          </p:cNvPr>
          <p:cNvSpPr txBox="1"/>
          <p:nvPr/>
        </p:nvSpPr>
        <p:spPr>
          <a:xfrm>
            <a:off x="0" y="4868957"/>
            <a:ext cx="14090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4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P.BEDOSSA</a:t>
            </a: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D2829B5D-BBAB-4113-AB92-235C66F1DC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73" t="34724" b="9803"/>
          <a:stretch/>
        </p:blipFill>
        <p:spPr>
          <a:xfrm>
            <a:off x="449705" y="2158587"/>
            <a:ext cx="8229599" cy="3912431"/>
          </a:xfr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DCC6F0C-95A5-457E-A5D6-3D54A4D03C21}"/>
              </a:ext>
            </a:extLst>
          </p:cNvPr>
          <p:cNvSpPr txBox="1"/>
          <p:nvPr/>
        </p:nvSpPr>
        <p:spPr>
          <a:xfrm>
            <a:off x="3759950" y="6413060"/>
            <a:ext cx="60935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6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Ludwig J et al . Mayo Clin Proc 1980; 55: 434-438</a:t>
            </a:r>
          </a:p>
        </p:txBody>
      </p:sp>
      <p:pic>
        <p:nvPicPr>
          <p:cNvPr id="15" name="Espace réservé du contenu 4">
            <a:extLst>
              <a:ext uri="{FF2B5EF4-FFF2-40B4-BE49-F238E27FC236}">
                <a16:creationId xmlns:a16="http://schemas.microsoft.com/office/drawing/2014/main" id="{7D4C2317-628A-4820-BF5D-A435A61139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73" t="34724" b="9803"/>
          <a:stretch/>
        </p:blipFill>
        <p:spPr>
          <a:xfrm>
            <a:off x="134911" y="2077323"/>
            <a:ext cx="8597609" cy="3353277"/>
          </a:xfrm>
        </p:spPr>
      </p:pic>
    </p:spTree>
    <p:extLst>
      <p:ext uri="{BB962C8B-B14F-4D97-AF65-F5344CB8AC3E}">
        <p14:creationId xmlns:p14="http://schemas.microsoft.com/office/powerpoint/2010/main" val="38784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B2FAFC9-0D11-403F-A2E7-4F9C31CE0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" y="122238"/>
            <a:ext cx="7543800" cy="1003300"/>
          </a:xfrm>
        </p:spPr>
        <p:txBody>
          <a:bodyPr/>
          <a:lstStyle/>
          <a:p>
            <a:pPr algn="l"/>
            <a:r>
              <a:rPr lang="fr-FR" alt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Conclusion</a:t>
            </a:r>
          </a:p>
        </p:txBody>
      </p:sp>
      <p:sp>
        <p:nvSpPr>
          <p:cNvPr id="265223" name="Rectangle 7">
            <a:extLst>
              <a:ext uri="{FF2B5EF4-FFF2-40B4-BE49-F238E27FC236}">
                <a16:creationId xmlns:a16="http://schemas.microsoft.com/office/drawing/2014/main" id="{06EEFC5F-98CD-4F6F-A49A-24FF2C7C2F5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9750" y="1125538"/>
            <a:ext cx="8147050" cy="5005387"/>
          </a:xfrm>
        </p:spPr>
        <p:txBody>
          <a:bodyPr/>
          <a:lstStyle/>
          <a:p>
            <a:pPr>
              <a:defRPr/>
            </a:pPr>
            <a:r>
              <a:rPr lang="fr-FR" altLang="fr-F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NASH: pathologie fréquente et grave (CV, cancer, CHC+++++) même si transaminases normales.</a:t>
            </a:r>
          </a:p>
          <a:p>
            <a:pPr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Dépister les patients, évaluer fibrose significative: </a:t>
            </a:r>
            <a:r>
              <a:rPr lang="fr-FR" altLang="fr-FR" sz="2400" b="1" dirty="0" err="1">
                <a:solidFill>
                  <a:schemeClr val="hlink"/>
                </a:solidFill>
                <a:latin typeface="Comic Sans MS" panose="030F0702030302020204" pitchFamily="66" charset="0"/>
              </a:rPr>
              <a:t>Fib</a:t>
            </a:r>
            <a:r>
              <a:rPr lang="fr-FR" altLang="fr-FR" sz="24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 4, NAFLD FS, </a:t>
            </a:r>
            <a:r>
              <a:rPr lang="fr-FR" altLang="fr-FR" sz="2400" b="1" dirty="0" err="1">
                <a:solidFill>
                  <a:schemeClr val="hlink"/>
                </a:solidFill>
                <a:latin typeface="Comic Sans MS" panose="030F0702030302020204" pitchFamily="66" charset="0"/>
              </a:rPr>
              <a:t>élastométrie</a:t>
            </a:r>
            <a:r>
              <a:rPr lang="fr-FR" altLang="fr-FR" sz="24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, PBH+++.</a:t>
            </a:r>
          </a:p>
          <a:p>
            <a:pPr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800" b="1" dirty="0">
                <a:solidFill>
                  <a:srgbClr val="02B7FF"/>
                </a:solidFill>
                <a:latin typeface="Comic Sans MS" panose="030F0702030302020204" pitchFamily="66" charset="0"/>
              </a:rPr>
              <a:t>Régime et activité physique: des vieilles recettes qui marchent! Chirurgie bariatrique++</a:t>
            </a:r>
          </a:p>
          <a:p>
            <a:pPr marL="0" indent="0">
              <a:buNone/>
              <a:defRPr/>
            </a:pPr>
            <a:endParaRPr lang="fr-FR" altLang="fr-F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Prévention++++ et éducation thérapeutique</a:t>
            </a:r>
            <a:r>
              <a:rPr lang="fr-FR" alt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7893" name="AutoShape 5" descr="9k=">
            <a:extLst>
              <a:ext uri="{FF2B5EF4-FFF2-40B4-BE49-F238E27FC236}">
                <a16:creationId xmlns:a16="http://schemas.microsoft.com/office/drawing/2014/main" id="{AD58DE99-3EC8-4491-B314-67D4AECC33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19475" y="2438400"/>
            <a:ext cx="2305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B21E0D3C-70AE-40B4-A025-F2445AC3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916113"/>
            <a:ext cx="689610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endParaRPr lang="fr-FR" altLang="fr-FR" u="sng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5225" name="Picture 9" descr="ANd9GcRevuVobBZhQ0MtIDBbZRrLI3qQEGnS88_Fy_BocQjEBsiLKo3m">
            <a:extLst>
              <a:ext uri="{FF2B5EF4-FFF2-40B4-BE49-F238E27FC236}">
                <a16:creationId xmlns:a16="http://schemas.microsoft.com/office/drawing/2014/main" id="{137B3F90-65EA-4DCC-9509-DC5DB86360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488" y="4578350"/>
            <a:ext cx="2663825" cy="2160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5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D2C20-ED67-4919-B4C1-FBFC72F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4321" y="1"/>
            <a:ext cx="6602497" cy="894521"/>
          </a:xfrm>
        </p:spPr>
        <p:txBody>
          <a:bodyPr/>
          <a:lstStyle/>
          <a:p>
            <a:pPr algn="l"/>
            <a:r>
              <a:rPr lang="fr-FR" sz="3200" dirty="0">
                <a:latin typeface="Comic Sans MS" panose="030F0702030302020204" pitchFamily="66" charset="0"/>
              </a:rPr>
              <a:t>Diagnostic de NASH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A596F92-2DBA-45C1-9658-8952587294DC}"/>
              </a:ext>
            </a:extLst>
          </p:cNvPr>
          <p:cNvSpPr txBox="1"/>
          <p:nvPr/>
        </p:nvSpPr>
        <p:spPr>
          <a:xfrm>
            <a:off x="4117798" y="5931061"/>
            <a:ext cx="6093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fr-FR" altLang="fr-FR" sz="1400" b="1" i="1" dirty="0">
                <a:solidFill>
                  <a:schemeClr val="tx2"/>
                </a:solidFill>
                <a:latin typeface="Comic Sans MS" panose="030F0702030302020204" pitchFamily="66" charset="0"/>
              </a:rPr>
              <a:t>Ludwig J et al . Mayo Clin Proc 1980; 55: 434-438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B6E3AC0-05B3-4CE8-9AE6-7AF25C5F847B}"/>
              </a:ext>
            </a:extLst>
          </p:cNvPr>
          <p:cNvSpPr txBox="1">
            <a:spLocks noChangeArrowheads="1"/>
          </p:cNvSpPr>
          <p:nvPr/>
        </p:nvSpPr>
        <p:spPr>
          <a:xfrm>
            <a:off x="134911" y="1214205"/>
            <a:ext cx="8874178" cy="1214204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2800" u="sng" dirty="0">
                <a:solidFill>
                  <a:schemeClr val="tx2"/>
                </a:solidFill>
                <a:latin typeface="Comic Sans MS" panose="030F0702030302020204" pitchFamily="66" charset="0"/>
              </a:rPr>
              <a:t>Diagnostic histologique</a:t>
            </a:r>
            <a:r>
              <a:rPr lang="fr-FR" alt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: </a:t>
            </a:r>
            <a:r>
              <a:rPr lang="fr-FR" altLang="fr-FR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biopsie hépatique </a:t>
            </a:r>
            <a:r>
              <a:rPr lang="fr-FR" altLang="fr-FR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(PBH)</a:t>
            </a:r>
            <a:endParaRPr lang="fr-FR" altLang="fr-FR" sz="1200" b="1" i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Espace réservé du contenu 4">
            <a:extLst>
              <a:ext uri="{FF2B5EF4-FFF2-40B4-BE49-F238E27FC236}">
                <a16:creationId xmlns:a16="http://schemas.microsoft.com/office/drawing/2014/main" id="{1E020C55-2084-4AAC-9EED-AFA3145FF77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2"/>
          <a:srcRect l="14173" t="34724" b="9803"/>
          <a:stretch/>
        </p:blipFill>
        <p:spPr>
          <a:xfrm>
            <a:off x="320040" y="2212551"/>
            <a:ext cx="8305800" cy="3258609"/>
          </a:xfrm>
        </p:spPr>
      </p:pic>
    </p:spTree>
    <p:extLst>
      <p:ext uri="{BB962C8B-B14F-4D97-AF65-F5344CB8AC3E}">
        <p14:creationId xmlns:p14="http://schemas.microsoft.com/office/powerpoint/2010/main" val="319500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938585-132D-41C1-BA9E-59BE48FC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4439" y="25092"/>
            <a:ext cx="7555041" cy="894521"/>
          </a:xfrm>
        </p:spPr>
        <p:txBody>
          <a:bodyPr/>
          <a:lstStyle/>
          <a:p>
            <a:pPr algn="l"/>
            <a:r>
              <a:rPr lang="fr-FR" sz="2800" dirty="0">
                <a:latin typeface="Comic Sans MS" panose="030F0702030302020204" pitchFamily="66" charset="0"/>
              </a:rPr>
              <a:t>Facteurs de risques: syndrome métabolique et insulinorésistance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0A575C1-1B43-4C7E-AA69-7AAA803E030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58162" y="1274164"/>
            <a:ext cx="7961182" cy="5081666"/>
          </a:xfrm>
        </p:spPr>
      </p:pic>
    </p:spTree>
    <p:extLst>
      <p:ext uri="{BB962C8B-B14F-4D97-AF65-F5344CB8AC3E}">
        <p14:creationId xmlns:p14="http://schemas.microsoft.com/office/powerpoint/2010/main" val="2875938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241429-B0A1-4AE7-93F9-5705DC15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935"/>
            <a:ext cx="7519901" cy="1263535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Autres facteurs de risque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D72AFF9-C33A-4B85-90A7-D309F448D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49699"/>
            <a:ext cx="7886700" cy="3620640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9E5E00-1869-4083-B892-AFBF7B1FF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2" y="1018340"/>
            <a:ext cx="8943967" cy="54302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BD5857-CA50-4895-BA52-8CA204F2DB0B}"/>
              </a:ext>
            </a:extLst>
          </p:cNvPr>
          <p:cNvSpPr/>
          <p:nvPr/>
        </p:nvSpPr>
        <p:spPr>
          <a:xfrm>
            <a:off x="3597639" y="5021705"/>
            <a:ext cx="1379095" cy="5246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Microbiote et Dysbiose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4D084EF6-413D-499C-A851-4217FA70921C}"/>
              </a:ext>
            </a:extLst>
          </p:cNvPr>
          <p:cNvCxnSpPr/>
          <p:nvPr/>
        </p:nvCxnSpPr>
        <p:spPr>
          <a:xfrm flipV="1">
            <a:off x="4976734" y="3762531"/>
            <a:ext cx="1379096" cy="12591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AFDD5-8324-480E-985E-5E61C4CA0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96176" y="0"/>
            <a:ext cx="5568176" cy="894521"/>
          </a:xfrm>
        </p:spPr>
        <p:txBody>
          <a:bodyPr/>
          <a:lstStyle/>
          <a:p>
            <a:pPr algn="l"/>
            <a:r>
              <a:rPr lang="fr-FR" sz="3200" dirty="0">
                <a:latin typeface="Comic Sans MS" panose="030F0702030302020204" pitchFamily="66" charset="0"/>
              </a:rPr>
              <a:t>Physiopathologie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FB8ADB1-D000-4DB2-9BC1-AA92DB725F8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809469" y="1184224"/>
            <a:ext cx="6925455" cy="5021704"/>
          </a:xfrm>
        </p:spPr>
      </p:pic>
    </p:spTree>
    <p:extLst>
      <p:ext uri="{BB962C8B-B14F-4D97-AF65-F5344CB8AC3E}">
        <p14:creationId xmlns:p14="http://schemas.microsoft.com/office/powerpoint/2010/main" val="412034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951893C-59E6-4A32-882E-A3EF56DF5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" y="161133"/>
            <a:ext cx="7543800" cy="858837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altLang="fr-FR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Plan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AC0467C-8188-4E57-8ED5-B06128A37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111750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fr-FR" altLang="fr-FR" sz="21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altLang="fr-FR" sz="28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883DBC9C-1AA1-44F4-A718-A4D0ED258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8229600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fr-FR" altLang="fr-FR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rgbClr val="D4D5F8"/>
                </a:solidFill>
                <a:latin typeface="Comic Sans MS" panose="030F0702030302020204" pitchFamily="66" charset="0"/>
              </a:rPr>
              <a:t>Définition</a:t>
            </a:r>
          </a:p>
          <a:p>
            <a:pPr>
              <a:defRPr/>
            </a:pPr>
            <a:endParaRPr lang="fr-FR" altLang="fr-FR" sz="2400" dirty="0">
              <a:solidFill>
                <a:srgbClr val="D4D5F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Données épidémiologiques, pronostic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fr-FR" altLang="fr-FR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rgbClr val="D4D5F8"/>
                </a:solidFill>
                <a:latin typeface="Comic Sans MS" panose="030F0702030302020204" pitchFamily="66" charset="0"/>
              </a:rPr>
              <a:t>Diagnostic, tests non invasifs/invasifs</a:t>
            </a:r>
          </a:p>
          <a:p>
            <a:pPr>
              <a:defRPr/>
            </a:pPr>
            <a:endParaRPr lang="fr-FR" altLang="fr-FR" sz="2400" dirty="0">
              <a:solidFill>
                <a:srgbClr val="D4D5F8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fr-FR" altLang="fr-FR" sz="2400" dirty="0">
                <a:solidFill>
                  <a:srgbClr val="D4D5F8"/>
                </a:solidFill>
                <a:latin typeface="Comic Sans MS" panose="030F0702030302020204" pitchFamily="66" charset="0"/>
              </a:rPr>
              <a:t>Traitement</a:t>
            </a:r>
          </a:p>
        </p:txBody>
      </p:sp>
    </p:spTree>
    <p:extLst>
      <p:ext uri="{BB962C8B-B14F-4D97-AF65-F5344CB8AC3E}">
        <p14:creationId xmlns:p14="http://schemas.microsoft.com/office/powerpoint/2010/main" val="39210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967</Words>
  <Application>Microsoft Office PowerPoint</Application>
  <PresentationFormat>Affichage à l'écran (4:3)</PresentationFormat>
  <Paragraphs>222</Paragraphs>
  <Slides>40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</vt:lpstr>
      <vt:lpstr>Comic Sans MS</vt:lpstr>
      <vt:lpstr>Wingdings</vt:lpstr>
      <vt:lpstr>Conception personnalisée</vt:lpstr>
      <vt:lpstr>1_Conception personnalisée</vt:lpstr>
      <vt:lpstr>Acrobat Document</vt:lpstr>
      <vt:lpstr>Image Photo Editor</vt:lpstr>
      <vt:lpstr>Présentation PowerPoint</vt:lpstr>
      <vt:lpstr>Plan</vt:lpstr>
      <vt:lpstr>Plan</vt:lpstr>
      <vt:lpstr>Définition</vt:lpstr>
      <vt:lpstr>Diagnostic de NASH</vt:lpstr>
      <vt:lpstr>Facteurs de risques: syndrome métabolique et insulinorésistance</vt:lpstr>
      <vt:lpstr>Autres facteurs de risque</vt:lpstr>
      <vt:lpstr>Physiopathologie</vt:lpstr>
      <vt:lpstr>Plan</vt:lpstr>
      <vt:lpstr>Données épidémiologiques mondiales</vt:lpstr>
      <vt:lpstr>Etude NASH-CO en France</vt:lpstr>
      <vt:lpstr>NASH: 2° indication de THO</vt:lpstr>
      <vt:lpstr>Pronostic: fibrose= facteur prédictif de survie</vt:lpstr>
      <vt:lpstr>Pronostic</vt:lpstr>
      <vt:lpstr>Plan</vt:lpstr>
      <vt:lpstr>Evaluation de la stéatose</vt:lpstr>
      <vt:lpstr>Marqueurs non invasifs</vt:lpstr>
      <vt:lpstr>Pourquoi ces marqueurs?</vt:lpstr>
      <vt:lpstr>Score clinicobiologique</vt:lpstr>
      <vt:lpstr>Marqueurs biologiques simples</vt:lpstr>
      <vt:lpstr>Marqueurs non invasifs</vt:lpstr>
      <vt:lpstr>Marqueurs non invasifs</vt:lpstr>
      <vt:lpstr>PBH: référence </vt:lpstr>
      <vt:lpstr>En pratique</vt:lpstr>
      <vt:lpstr>Plan</vt:lpstr>
      <vt:lpstr>Comment traiter?</vt:lpstr>
      <vt:lpstr>RHD et sport</vt:lpstr>
      <vt:lpstr>Comment traiter?</vt:lpstr>
      <vt:lpstr>Traitements médicamenteux</vt:lpstr>
      <vt:lpstr>Vitamine E</vt:lpstr>
      <vt:lpstr>PIOGLITAZONE</vt:lpstr>
      <vt:lpstr>ACIDE OBETICHOLIQUE</vt:lpstr>
      <vt:lpstr>REGENERATE 3 OCA</vt:lpstr>
      <vt:lpstr>AUTRES TRAITEMENTS</vt:lpstr>
      <vt:lpstr>CHIRURGIE BARIATRIQUE</vt:lpstr>
      <vt:lpstr>CHIRURGIE BARIATRIQUE</vt:lpstr>
      <vt:lpstr>CHIRURGIE BARIATRIQUE</vt:lpstr>
      <vt:lpstr>ENDOSOCOPIE BARIATRIQUE</vt:lpstr>
      <vt:lpstr>CHIRURGIE BARIATRIQUE et CIRRHOSE</vt:lpstr>
      <vt:lpstr>Conclusion</vt:lpstr>
    </vt:vector>
  </TitlesOfParts>
  <Company>#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Arnaud  Saunier</dc:creator>
  <cp:lastModifiedBy>severine hommel</cp:lastModifiedBy>
  <cp:revision>70</cp:revision>
  <dcterms:created xsi:type="dcterms:W3CDTF">2019-04-29T10:49:20Z</dcterms:created>
  <dcterms:modified xsi:type="dcterms:W3CDTF">2021-11-18T17:52:34Z</dcterms:modified>
</cp:coreProperties>
</file>