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3841" r:id="rId2"/>
    <p:sldMasterId id="2147483853" r:id="rId3"/>
    <p:sldMasterId id="2147483865" r:id="rId4"/>
    <p:sldMasterId id="2147483877" r:id="rId5"/>
  </p:sldMasterIdLst>
  <p:notesMasterIdLst>
    <p:notesMasterId r:id="rId29"/>
  </p:notesMasterIdLst>
  <p:handoutMasterIdLst>
    <p:handoutMasterId r:id="rId30"/>
  </p:handoutMasterIdLst>
  <p:sldIdLst>
    <p:sldId id="300" r:id="rId6"/>
    <p:sldId id="317" r:id="rId7"/>
    <p:sldId id="302" r:id="rId8"/>
    <p:sldId id="303" r:id="rId9"/>
    <p:sldId id="307" r:id="rId10"/>
    <p:sldId id="308" r:id="rId11"/>
    <p:sldId id="305" r:id="rId12"/>
    <p:sldId id="306" r:id="rId13"/>
    <p:sldId id="298" r:id="rId14"/>
    <p:sldId id="297" r:id="rId15"/>
    <p:sldId id="293" r:id="rId16"/>
    <p:sldId id="294" r:id="rId17"/>
    <p:sldId id="299" r:id="rId18"/>
    <p:sldId id="315" r:id="rId19"/>
    <p:sldId id="310" r:id="rId20"/>
    <p:sldId id="309" r:id="rId21"/>
    <p:sldId id="316" r:id="rId22"/>
    <p:sldId id="311" r:id="rId23"/>
    <p:sldId id="314" r:id="rId24"/>
    <p:sldId id="321" r:id="rId25"/>
    <p:sldId id="318" r:id="rId26"/>
    <p:sldId id="319" r:id="rId27"/>
    <p:sldId id="320" r:id="rId28"/>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Calibri" pitchFamily="34" charset="0"/>
        <a:ea typeface="ヒラギノ角ゴ Pro W3"/>
        <a:cs typeface="Arial" charset="0"/>
      </a:defRPr>
    </a:lvl1pPr>
    <a:lvl2pPr marL="457200" algn="l" rtl="0" fontAlgn="base">
      <a:spcBef>
        <a:spcPct val="0"/>
      </a:spcBef>
      <a:spcAft>
        <a:spcPct val="0"/>
      </a:spcAft>
      <a:defRPr sz="2400" kern="1200">
        <a:solidFill>
          <a:schemeClr val="tx1"/>
        </a:solidFill>
        <a:latin typeface="Calibri" pitchFamily="34" charset="0"/>
        <a:ea typeface="ヒラギノ角ゴ Pro W3"/>
        <a:cs typeface="Arial" charset="0"/>
      </a:defRPr>
    </a:lvl2pPr>
    <a:lvl3pPr marL="914400" algn="l" rtl="0" fontAlgn="base">
      <a:spcBef>
        <a:spcPct val="0"/>
      </a:spcBef>
      <a:spcAft>
        <a:spcPct val="0"/>
      </a:spcAft>
      <a:defRPr sz="2400" kern="1200">
        <a:solidFill>
          <a:schemeClr val="tx1"/>
        </a:solidFill>
        <a:latin typeface="Calibri" pitchFamily="34" charset="0"/>
        <a:ea typeface="ヒラギノ角ゴ Pro W3"/>
        <a:cs typeface="Arial" charset="0"/>
      </a:defRPr>
    </a:lvl3pPr>
    <a:lvl4pPr marL="1371600" algn="l" rtl="0" fontAlgn="base">
      <a:spcBef>
        <a:spcPct val="0"/>
      </a:spcBef>
      <a:spcAft>
        <a:spcPct val="0"/>
      </a:spcAft>
      <a:defRPr sz="2400" kern="1200">
        <a:solidFill>
          <a:schemeClr val="tx1"/>
        </a:solidFill>
        <a:latin typeface="Calibri" pitchFamily="34" charset="0"/>
        <a:ea typeface="ヒラギノ角ゴ Pro W3"/>
        <a:cs typeface="Arial" charset="0"/>
      </a:defRPr>
    </a:lvl4pPr>
    <a:lvl5pPr marL="1828800" algn="l" rtl="0" fontAlgn="base">
      <a:spcBef>
        <a:spcPct val="0"/>
      </a:spcBef>
      <a:spcAft>
        <a:spcPct val="0"/>
      </a:spcAft>
      <a:defRPr sz="2400" kern="1200">
        <a:solidFill>
          <a:schemeClr val="tx1"/>
        </a:solidFill>
        <a:latin typeface="Calibri" pitchFamily="34" charset="0"/>
        <a:ea typeface="ヒラギノ角ゴ Pro W3"/>
        <a:cs typeface="Arial" charset="0"/>
      </a:defRPr>
    </a:lvl5pPr>
    <a:lvl6pPr marL="2286000" algn="l" defTabSz="914400" rtl="0" eaLnBrk="1" latinLnBrk="0" hangingPunct="1">
      <a:defRPr sz="2400" kern="1200">
        <a:solidFill>
          <a:schemeClr val="tx1"/>
        </a:solidFill>
        <a:latin typeface="Calibri" pitchFamily="34" charset="0"/>
        <a:ea typeface="ヒラギノ角ゴ Pro W3"/>
        <a:cs typeface="Arial" charset="0"/>
      </a:defRPr>
    </a:lvl6pPr>
    <a:lvl7pPr marL="2743200" algn="l" defTabSz="914400" rtl="0" eaLnBrk="1" latinLnBrk="0" hangingPunct="1">
      <a:defRPr sz="2400" kern="1200">
        <a:solidFill>
          <a:schemeClr val="tx1"/>
        </a:solidFill>
        <a:latin typeface="Calibri" pitchFamily="34" charset="0"/>
        <a:ea typeface="ヒラギノ角ゴ Pro W3"/>
        <a:cs typeface="Arial" charset="0"/>
      </a:defRPr>
    </a:lvl7pPr>
    <a:lvl8pPr marL="3200400" algn="l" defTabSz="914400" rtl="0" eaLnBrk="1" latinLnBrk="0" hangingPunct="1">
      <a:defRPr sz="2400" kern="1200">
        <a:solidFill>
          <a:schemeClr val="tx1"/>
        </a:solidFill>
        <a:latin typeface="Calibri" pitchFamily="34" charset="0"/>
        <a:ea typeface="ヒラギノ角ゴ Pro W3"/>
        <a:cs typeface="Arial" charset="0"/>
      </a:defRPr>
    </a:lvl8pPr>
    <a:lvl9pPr marL="3657600" algn="l" defTabSz="914400" rtl="0" eaLnBrk="1" latinLnBrk="0" hangingPunct="1">
      <a:defRPr sz="2400" kern="1200">
        <a:solidFill>
          <a:schemeClr val="tx1"/>
        </a:solidFill>
        <a:latin typeface="Calibri" pitchFamily="34"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0D59"/>
    <a:srgbClr val="A58ACF"/>
    <a:srgbClr val="356198"/>
    <a:srgbClr val="DED100"/>
    <a:srgbClr val="FFFFFF"/>
    <a:srgbClr val="A3A201"/>
    <a:srgbClr val="2C4A74"/>
    <a:srgbClr val="EFF3FF"/>
    <a:srgbClr val="DDE0EB"/>
    <a:srgbClr val="457FCA"/>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9" autoAdjust="0"/>
    <p:restoredTop sz="92308" autoAdjust="0"/>
  </p:normalViewPr>
  <p:slideViewPr>
    <p:cSldViewPr snapToGrid="0">
      <p:cViewPr>
        <p:scale>
          <a:sx n="66" d="100"/>
          <a:sy n="66" d="100"/>
        </p:scale>
        <p:origin x="-149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8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Calibri" pitchFamily="1" charset="0"/>
                <a:ea typeface="ヒラギノ角ゴ Pro W3" pitchFamily="1" charset="-128"/>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Calibri" pitchFamily="1" charset="0"/>
                <a:ea typeface="ヒラギノ角ゴ Pro W3" pitchFamily="1" charset="-128"/>
                <a:cs typeface="+mn-cs"/>
              </a:defRPr>
            </a:lvl1pPr>
          </a:lstStyle>
          <a:p>
            <a:pPr>
              <a:defRPr/>
            </a:pPr>
            <a:fld id="{A50ABCB6-74B2-44AA-ADAF-62D73B67E746}" type="datetimeFigureOut">
              <a:rPr lang="fr-FR"/>
              <a:pPr>
                <a:defRPr/>
              </a:pPr>
              <a:t>22/11/2012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Calibri" pitchFamily="1" charset="0"/>
                <a:ea typeface="ヒラギノ角ゴ Pro W3" pitchFamily="1"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Calibri" pitchFamily="1" charset="0"/>
                <a:ea typeface="ヒラギノ角ゴ Pro W3" pitchFamily="1" charset="-128"/>
                <a:cs typeface="+mn-cs"/>
              </a:defRPr>
            </a:lvl1pPr>
          </a:lstStyle>
          <a:p>
            <a:pPr>
              <a:defRPr/>
            </a:pPr>
            <a:fld id="{6AF00CC2-E5DD-48CB-9DB4-8D777D7302E2}" type="slidenum">
              <a:rP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Calibri" pitchFamily="1" charset="0"/>
                <a:ea typeface="ヒラギノ角ゴ Pro W3" pitchFamily="1" charset="-128"/>
                <a:cs typeface="+mn-cs"/>
              </a:defRPr>
            </a:lvl1pPr>
          </a:lstStyle>
          <a:p>
            <a:pPr>
              <a:defRPr/>
            </a:pPr>
            <a:endParaRPr lang="fr-F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Calibri" pitchFamily="1" charset="0"/>
                <a:ea typeface="ヒラギノ角ゴ Pro W3" pitchFamily="1" charset="-128"/>
                <a:cs typeface="+mn-cs"/>
              </a:defRPr>
            </a:lvl1pPr>
          </a:lstStyle>
          <a:p>
            <a:pPr>
              <a:defRPr/>
            </a:pPr>
            <a:endParaRPr lang="fr-FR"/>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Calibri" pitchFamily="1" charset="0"/>
                <a:ea typeface="ヒラギノ角ゴ Pro W3" pitchFamily="1" charset="-128"/>
                <a:cs typeface="+mn-cs"/>
              </a:defRPr>
            </a:lvl1pPr>
          </a:lstStyle>
          <a:p>
            <a:pPr>
              <a:defRPr/>
            </a:pPr>
            <a:endParaRPr lang="fr-F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Calibri" pitchFamily="1" charset="0"/>
                <a:ea typeface="ヒラギノ角ゴ Pro W3" pitchFamily="1" charset="-128"/>
                <a:cs typeface="+mn-cs"/>
              </a:defRPr>
            </a:lvl1pPr>
          </a:lstStyle>
          <a:p>
            <a:pPr>
              <a:defRPr/>
            </a:pPr>
            <a:fld id="{64FB6343-7602-4A8C-8AF8-AF49E2BA6CB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128003" name="Text Box 3"/>
          <p:cNvSpPr>
            <a:spLocks noGrp="1" noChangeArrowheads="1"/>
          </p:cNvSpPr>
          <p:nvPr>
            <p:ph type="body" idx="1"/>
          </p:nvPr>
        </p:nvSpPr>
        <p:spPr>
          <a:xfrm>
            <a:off x="1046163" y="4352925"/>
            <a:ext cx="4770437" cy="1990725"/>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Figure 1. Weight Changes among Subjects in the SOS Study over a 10-Year Period.</a:t>
            </a: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600" smtClean="0">
              <a:latin typeface="Arial" pitchFamily="34" charset="0"/>
              <a:cs typeface="Lucida Sans Unicode"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All data are for subjects who completed 10 years of the study. The average weight change in the entire group of surgically treated subjects was almost identical to that in the subgroup of subjects who underwent vertical banded gastroplasty. The I bars represent the 95 percent confidence intervals.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AF4416-709D-41D7-B909-D8D7EF3ABADD}"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fr-FR" sz="1200" smtClean="0">
              <a:solidFill>
                <a:srgbClr val="FFFFFF"/>
              </a:solidFill>
              <a:latin typeface="Times New Roman" pitchFamily="18" charset="0"/>
              <a:ea typeface="ＭＳ Ｐゴシック" pitchFamily="34" charset="-128"/>
              <a:cs typeface="+mn-cs"/>
            </a:endParaRPr>
          </a:p>
        </p:txBody>
      </p:sp>
      <p:sp>
        <p:nvSpPr>
          <p:cNvPr id="1351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5172"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449CD8-D703-45DD-ACA0-1FC1A6617E55}"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fr-FR" sz="1200" smtClean="0">
              <a:solidFill>
                <a:srgbClr val="FFFFFF"/>
              </a:solidFill>
              <a:latin typeface="Times New Roman" pitchFamily="18" charset="0"/>
              <a:ea typeface="ＭＳ Ｐゴシック" pitchFamily="34" charset="-128"/>
              <a:cs typeface="+mn-cs"/>
            </a:endParaRPr>
          </a:p>
        </p:txBody>
      </p:sp>
      <p:sp>
        <p:nvSpPr>
          <p:cNvPr id="134147"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4148"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E7F879F-AEB9-4755-B381-D592F98549F1}"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fr-FR" sz="1200" smtClean="0">
              <a:solidFill>
                <a:srgbClr val="FFFFFF"/>
              </a:solidFill>
              <a:latin typeface="Times New Roman" pitchFamily="18" charset="0"/>
              <a:ea typeface="ＭＳ Ｐゴシック" pitchFamily="34" charset="-128"/>
              <a:cs typeface="+mn-cs"/>
            </a:endParaRPr>
          </a:p>
        </p:txBody>
      </p:sp>
      <p:sp>
        <p:nvSpPr>
          <p:cNvPr id="13824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824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FF022F-C499-47FE-BE97-1FE45E88B366}"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fr-FR" sz="1200" smtClean="0">
              <a:solidFill>
                <a:srgbClr val="FFFFFF"/>
              </a:solidFill>
              <a:latin typeface="Times New Roman" pitchFamily="18" charset="0"/>
              <a:ea typeface="ＭＳ Ｐゴシック" pitchFamily="34" charset="-128"/>
              <a:cs typeface="+mn-cs"/>
            </a:endParaRPr>
          </a:p>
        </p:txBody>
      </p:sp>
      <p:sp>
        <p:nvSpPr>
          <p:cNvPr id="14029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0292"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B19622A-EA10-4615-AAFF-287D2ADBA2B9}"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fr-FR" sz="1200" smtClean="0">
              <a:solidFill>
                <a:srgbClr val="FFFFFF"/>
              </a:solidFill>
              <a:latin typeface="Times New Roman" pitchFamily="18" charset="0"/>
              <a:ea typeface="ＭＳ Ｐゴシック" pitchFamily="34" charset="-128"/>
              <a:cs typeface="+mn-cs"/>
            </a:endParaRPr>
          </a:p>
        </p:txBody>
      </p:sp>
      <p:sp>
        <p:nvSpPr>
          <p:cNvPr id="143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336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B19622A-EA10-4615-AAFF-287D2ADBA2B9}"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fr-FR" sz="1200" smtClean="0">
              <a:solidFill>
                <a:srgbClr val="FFFFFF"/>
              </a:solidFill>
              <a:latin typeface="Times New Roman" pitchFamily="18" charset="0"/>
              <a:ea typeface="ＭＳ Ｐゴシック" pitchFamily="34" charset="-128"/>
              <a:cs typeface="+mn-cs"/>
            </a:endParaRPr>
          </a:p>
        </p:txBody>
      </p:sp>
      <p:sp>
        <p:nvSpPr>
          <p:cNvPr id="143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336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B19622A-EA10-4615-AAFF-287D2ADBA2B9}"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fr-FR" sz="1200" smtClean="0">
              <a:solidFill>
                <a:srgbClr val="FFFFFF"/>
              </a:solidFill>
              <a:latin typeface="Times New Roman" pitchFamily="18" charset="0"/>
              <a:ea typeface="ＭＳ Ｐゴシック" pitchFamily="34" charset="-128"/>
              <a:cs typeface="+mn-cs"/>
            </a:endParaRPr>
          </a:p>
        </p:txBody>
      </p:sp>
      <p:sp>
        <p:nvSpPr>
          <p:cNvPr id="143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336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B19622A-EA10-4615-AAFF-287D2ADBA2B9}"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fr-FR" sz="1200" smtClean="0">
              <a:solidFill>
                <a:srgbClr val="FFFFFF"/>
              </a:solidFill>
              <a:latin typeface="Times New Roman" pitchFamily="18" charset="0"/>
              <a:ea typeface="ＭＳ Ｐゴシック" pitchFamily="34" charset="-128"/>
              <a:cs typeface="+mn-cs"/>
            </a:endParaRPr>
          </a:p>
        </p:txBody>
      </p:sp>
      <p:sp>
        <p:nvSpPr>
          <p:cNvPr id="143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336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B19622A-EA10-4615-AAFF-287D2ADBA2B9}"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fr-FR" sz="1200" smtClean="0">
              <a:solidFill>
                <a:srgbClr val="FFFFFF"/>
              </a:solidFill>
              <a:latin typeface="Times New Roman" pitchFamily="18" charset="0"/>
              <a:ea typeface="ＭＳ Ｐゴシック" pitchFamily="34" charset="-128"/>
              <a:cs typeface="+mn-cs"/>
            </a:endParaRPr>
          </a:p>
        </p:txBody>
      </p:sp>
      <p:sp>
        <p:nvSpPr>
          <p:cNvPr id="143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4336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128003" name="Text Box 3"/>
          <p:cNvSpPr>
            <a:spLocks noGrp="1" noChangeArrowheads="1"/>
          </p:cNvSpPr>
          <p:nvPr>
            <p:ph type="body" idx="1"/>
          </p:nvPr>
        </p:nvSpPr>
        <p:spPr>
          <a:xfrm>
            <a:off x="1046163" y="4352925"/>
            <a:ext cx="4770437" cy="1990725"/>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Figure 1. Weight Changes among Subjects in the SOS Study over a 10-Year Period.</a:t>
            </a: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600" smtClean="0">
              <a:latin typeface="Arial" pitchFamily="34" charset="0"/>
              <a:cs typeface="Lucida Sans Unicode"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All data are for subjects who completed 10 years of the study. The average weight change in the entire group of surgically treated subjects was almost identical to that in the subgroup of subjects who underwent vertical banded gastroplasty. The I bars represent the 95 percent confidence intervals.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130051" name="Text Box 3"/>
          <p:cNvSpPr>
            <a:spLocks noGrp="1" noChangeArrowheads="1"/>
          </p:cNvSpPr>
          <p:nvPr>
            <p:ph type="body" idx="1"/>
          </p:nvPr>
        </p:nvSpPr>
        <p:spPr>
          <a:xfrm>
            <a:off x="1046163" y="4352925"/>
            <a:ext cx="4770437" cy="2654300"/>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Figure 3. Incidence of Diabetes, Lipid Disturbances, Hypertension, and Hyperuricemia among Subjects in the SOS Study over 2- and 10-Year Periods.</a:t>
            </a: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600" smtClean="0">
              <a:latin typeface="Arial" pitchFamily="34" charset="0"/>
              <a:cs typeface="Lucida Sans Unicode"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Data are for subjects who completed 2 years and 10 years of the study. The bars and the values above the bars indicate unadjusted incidence rates; I bars represent the corresponding 95 percent confidence intervals (CIs). The odds ratios, 95 percent CIs for the odds ratios, and P values have been adjusted for sex, age, and body-mass index at the time of inclusion in the intervention study.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339850" y="914400"/>
            <a:ext cx="4179888" cy="3135313"/>
          </a:xfrm>
          <a:solidFill>
            <a:srgbClr val="FFFFFF"/>
          </a:solidFill>
          <a:ln/>
        </p:spPr>
      </p:sp>
      <p:sp>
        <p:nvSpPr>
          <p:cNvPr id="131075" name="Text Box 3"/>
          <p:cNvSpPr>
            <a:spLocks noGrp="1" noChangeArrowheads="1"/>
          </p:cNvSpPr>
          <p:nvPr>
            <p:ph type="body" idx="1"/>
          </p:nvPr>
        </p:nvSpPr>
        <p:spPr>
          <a:xfrm>
            <a:off x="1046163" y="4352925"/>
            <a:ext cx="4770437" cy="2874963"/>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Figure 4. Recovery from Diabetes, Lipid Disturbances, Hypertension, and Hyperuricemia over 2 and 10 Years in Surgically Treated Subjects and Their Obese Controls.</a:t>
            </a: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600" smtClean="0">
              <a:latin typeface="Arial" pitchFamily="34" charset="0"/>
              <a:cs typeface="Lucida Sans Unicode"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Arial" pitchFamily="34" charset="0"/>
                <a:cs typeface="Lucida Sans Unicode" pitchFamily="34" charset="0"/>
              </a:rPr>
              <a:t>Data are for subjects who completed 2 years and 10 years of the study. The bars and the values above the bars indicate unadjusted rates of recovery; I bars represent the corresponding 95 percent confidence intervals (CIs). The odds ratios, 95 percent CIs for the odds ratios, and P values have been adjusted for sex, age, and body-mass index at the time of inclusion in the intervention study.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FC595FF-FD5A-45D1-9B30-114DE4B659FD}"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fr-FR" sz="1200" smtClean="0">
              <a:solidFill>
                <a:srgbClr val="FFFFFF"/>
              </a:solidFill>
              <a:latin typeface="Times New Roman" pitchFamily="18" charset="0"/>
              <a:ea typeface="ＭＳ Ｐゴシック" pitchFamily="34" charset="-128"/>
              <a:cs typeface="+mn-cs"/>
            </a:endParaRPr>
          </a:p>
        </p:txBody>
      </p:sp>
      <p:sp>
        <p:nvSpPr>
          <p:cNvPr id="132099" name="Text Box 1"/>
          <p:cNvSpPr txBox="1">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2100"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E5CC7D4-C52A-402A-B514-E5C885E558AB}"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fr-FR" sz="1200" smtClean="0">
              <a:solidFill>
                <a:srgbClr val="FFFFFF"/>
              </a:solidFill>
              <a:latin typeface="Times New Roman" pitchFamily="18" charset="0"/>
              <a:ea typeface="ＭＳ Ｐゴシック" pitchFamily="34" charset="-128"/>
              <a:cs typeface="+mn-cs"/>
            </a:endParaRPr>
          </a:p>
        </p:txBody>
      </p:sp>
      <p:sp>
        <p:nvSpPr>
          <p:cNvPr id="1331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3124"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0381C8DC-1DB3-4CAE-A49C-58F6BD5ED65F}" type="slidenum">
              <a:rPr lang="fr-FR" smtClean="0">
                <a:solidFill>
                  <a:srgbClr val="000000"/>
                </a:solidFill>
                <a:latin typeface="Calibri" pitchFamily="34" charset="0"/>
                <a:ea typeface="ヒラギノ角ゴ Pro W3"/>
                <a:cs typeface="ヒラギノ角ゴ Pro W3"/>
              </a:rPr>
              <a:pPr/>
              <a:t>11</a:t>
            </a:fld>
            <a:endParaRPr lang="fr-FR" smtClean="0">
              <a:solidFill>
                <a:srgbClr val="000000"/>
              </a:solidFill>
              <a:latin typeface="Calibri" pitchFamily="34" charset="0"/>
              <a:ea typeface="ヒラギノ角ゴ Pro W3"/>
              <a:cs typeface="ヒラギノ角ゴ Pro W3"/>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spcBef>
                <a:spcPct val="0"/>
              </a:spcBef>
            </a:pPr>
            <a:endParaRPr lang="fr-FR" smtClean="0">
              <a:ea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B93CA28C-E09A-44C7-B7A9-1AF50AF38B0C}" type="slidenum">
              <a:rPr lang="fr-FR" smtClean="0">
                <a:solidFill>
                  <a:srgbClr val="000000"/>
                </a:solidFill>
                <a:latin typeface="Calibri" pitchFamily="34" charset="0"/>
                <a:ea typeface="ヒラギノ角ゴ Pro W3"/>
                <a:cs typeface="ヒラギノ角ゴ Pro W3"/>
              </a:rPr>
              <a:pPr/>
              <a:t>12</a:t>
            </a:fld>
            <a:endParaRPr lang="fr-FR" smtClean="0">
              <a:solidFill>
                <a:srgbClr val="000000"/>
              </a:solidFill>
              <a:latin typeface="Calibri" pitchFamily="34" charset="0"/>
              <a:ea typeface="ヒラギノ角ゴ Pro W3"/>
              <a:cs typeface="ヒラギノ角ゴ Pro W3"/>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spcBef>
                <a:spcPct val="0"/>
              </a:spcBef>
            </a:pPr>
            <a:endParaRPr lang="fr-FR" smtClean="0">
              <a:ea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
          <p:cNvSpPr txBox="1">
            <a:spLocks noGrp="1" noChangeArrowheads="1"/>
          </p:cNvSpPr>
          <p:nvPr/>
        </p:nvSpPr>
        <p:spPr bwMode="auto">
          <a:xfrm>
            <a:off x="3886200" y="8686800"/>
            <a:ext cx="2967038" cy="452438"/>
          </a:xfrm>
          <a:prstGeom prst="rect">
            <a:avLst/>
          </a:prstGeom>
          <a:noFill/>
          <a:ln w="9525">
            <a:noFill/>
            <a:miter lim="800000"/>
            <a:headEnd/>
            <a:tailEnd/>
          </a:ln>
        </p:spPr>
        <p:txBody>
          <a:bodyPr lIns="90000" tIns="46800" rIns="90000" bIns="46800" anchor="b"/>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F462766-9071-484A-BD83-8385568AC7C4}" type="slidenum">
              <a:rPr lang="fr-FR" sz="1200" smtClean="0">
                <a:solidFill>
                  <a:srgbClr val="FFFFFF"/>
                </a:solidFill>
                <a:latin typeface="Times New Roman" pitchFamily="18" charset="0"/>
                <a:ea typeface="ＭＳ Ｐゴシック" pitchFamily="34" charset="-128"/>
                <a:cs typeface="+mn-cs"/>
              </a:rPr>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fr-FR" sz="1200" smtClean="0">
              <a:solidFill>
                <a:srgbClr val="FFFFFF"/>
              </a:solidFill>
              <a:latin typeface="Times New Roman" pitchFamily="18" charset="0"/>
              <a:ea typeface="ＭＳ Ｐゴシック" pitchFamily="34" charset="-128"/>
              <a:cs typeface="+mn-cs"/>
            </a:endParaRPr>
          </a:p>
        </p:txBody>
      </p:sp>
      <p:sp>
        <p:nvSpPr>
          <p:cNvPr id="1372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fr-FR" smtClean="0">
              <a:solidFill>
                <a:prstClr val="white"/>
              </a:solidFill>
              <a:latin typeface="Times New Roman" pitchFamily="18" charset="0"/>
              <a:ea typeface="ＭＳ Ｐゴシック" pitchFamily="34" charset="-128"/>
              <a:cs typeface="+mn-cs"/>
            </a:endParaRPr>
          </a:p>
        </p:txBody>
      </p:sp>
      <p:sp>
        <p:nvSpPr>
          <p:cNvPr id="137220" name="Text Box 2"/>
          <p:cNvSpPr>
            <a:spLocks noGrp="1" noChangeArrowheads="1"/>
          </p:cNvSpPr>
          <p:nvPr>
            <p:ph type="body"/>
          </p:nvPr>
        </p:nvSpPr>
        <p:spPr>
          <a:xfrm>
            <a:off x="914400" y="4343400"/>
            <a:ext cx="5026025" cy="4111625"/>
          </a:xfrm>
          <a:noFill/>
          <a:ln/>
        </p:spPr>
        <p:txBody>
          <a:bodyPr wrap="none" lIns="90000" tIns="46800" rIns="90000" bIns="46800" anchor="ctr"/>
          <a:lstStyle/>
          <a:p>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39337B8-DC53-4E60-8D11-A1F2A23C3205}"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EC92F6-1177-43D9-99BF-2CCB68877D4D}"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38056F3-C6CB-40C2-BA15-481EBF6FB589}"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03650"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850" y="1981200"/>
            <a:ext cx="3805238"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E759205-AF99-40BE-9279-64C9C2AEE203}"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F5A8DDD-B2EF-4F46-9CDA-D2C25B563654}"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F168BCD8-14C3-49F6-947F-6565A44B6695}"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3BE5EC5C-3713-48A2-AB1B-040AD291A2C1}"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DF412C2-FB20-4CFE-B252-85FFE60A7741}"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2" descr="\\Serveur\serveur\PRODUCTION\PROD\SANOFI FR 15910 (EASD 2012)\PPT\FOND PPT\FondBleuTitr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F572EC1-CD35-42DB-96BC-104D2994D3B9}"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4755EB-1148-4BBA-A5D9-10BE9D257C7E}"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7163" y="609600"/>
            <a:ext cx="1939925" cy="5475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68963" cy="54752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1FB429-0D2A-4D68-AB8A-5C43756AD34B}" type="slidenum">
              <a:rPr lang="en-US"/>
              <a:pPr>
                <a:defRPr/>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39337B8-DC53-4E60-8D11-A1F2A23C3205}" type="slidenum">
              <a:rPr lang="en-US"/>
              <a:pPr>
                <a:defRPr/>
              </a:pPr>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EC92F6-1177-43D9-99BF-2CCB68877D4D}" type="slidenum">
              <a:rPr lang="en-US"/>
              <a:pPr>
                <a:defRPr/>
              </a:pPr>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38056F3-C6CB-40C2-BA15-481EBF6FB589}" type="slidenum">
              <a:rPr lang="en-US"/>
              <a:pPr>
                <a:defRPr/>
              </a:pPr>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03650"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850" y="1981200"/>
            <a:ext cx="3805238"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E759205-AF99-40BE-9279-64C9C2AEE203}" type="slidenum">
              <a:rPr lang="en-US"/>
              <a:pPr>
                <a:defRPr/>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F5A8DDD-B2EF-4F46-9CDA-D2C25B563654}" type="slidenum">
              <a:rPr lang="en-US"/>
              <a:pPr>
                <a:defRPr/>
              </a:pPr>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F168BCD8-14C3-49F6-947F-6565A44B6695}" type="slidenum">
              <a:rPr lang="en-US"/>
              <a:pPr>
                <a:defRPr/>
              </a:pPr>
              <a:t>‹N°›</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3BE5EC5C-3713-48A2-AB1B-040AD291A2C1}"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DF412C2-FB20-4CFE-B252-85FFE60A7741}" type="slidenum">
              <a:rPr lang="en-US"/>
              <a:pPr>
                <a:defRPr/>
              </a:pPr>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F572EC1-CD35-42DB-96BC-104D2994D3B9}" type="slidenum">
              <a:rPr lang="en-US"/>
              <a:pPr>
                <a:defRPr/>
              </a:pPr>
              <a:t>‹N°›</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4755EB-1148-4BBA-A5D9-10BE9D257C7E}" type="slidenum">
              <a:rPr lang="en-US"/>
              <a:pPr>
                <a:defRPr/>
              </a:pPr>
              <a:t>‹N°›</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7163" y="609600"/>
            <a:ext cx="1939925" cy="5475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68963" cy="54752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1FB429-0D2A-4D68-AB8A-5C43756AD34B}" type="slidenum">
              <a:rPr lang="en-US"/>
              <a:pPr>
                <a:defRPr/>
              </a:pPr>
              <a:t>‹N°›</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8528DAB-8B48-46F5-8407-19F1110040E2}" type="slidenum">
              <a:rPr lang="en-US"/>
              <a:pPr>
                <a:defRPr/>
              </a:pPr>
              <a:t>‹N°›</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F4BD75A-073A-4C8F-89F2-7A019A34162A}" type="slidenum">
              <a:rPr lang="en-US"/>
              <a:pPr>
                <a:defRPr/>
              </a:pPr>
              <a:t>‹N°›</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DB53B59-5BF9-4A8A-BE23-16FD5789A5DA}" type="slidenum">
              <a:rPr lang="en-US"/>
              <a:pPr>
                <a:defRPr/>
              </a:pPr>
              <a:t>‹N°›</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03650"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850" y="1981200"/>
            <a:ext cx="3805238"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4E6290B-A26C-4590-BB54-2CBCA5D3E16A}" type="slidenum">
              <a:rPr lang="en-US"/>
              <a:pPr>
                <a:defRPr/>
              </a:pPr>
              <a:t>‹N°›</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856150D-FB37-4C9C-B89F-8E16D6518F3F}" type="slidenum">
              <a:rPr lang="en-US"/>
              <a:pPr>
                <a:defRPr/>
              </a:pPr>
              <a:t>‹N°›</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00114A2-5E9D-487C-B466-3CC7997B2F0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E659D6B3-CF5C-4953-AD4A-642FB2D448C4}" type="slidenum">
              <a:rPr lang="en-US"/>
              <a:pPr>
                <a:defRPr/>
              </a:pPr>
              <a:t>‹N°›</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D7074EF-6D6E-47CD-B31A-90A42E86F4F6}" type="slidenum">
              <a:rPr lang="en-US"/>
              <a:pPr>
                <a:defRPr/>
              </a:pPr>
              <a:t>‹N°›</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1E5A9B6-8944-49F5-B022-CD0791C8120B}" type="slidenum">
              <a:rPr lang="en-US"/>
              <a:pPr>
                <a:defRPr/>
              </a:pPr>
              <a:t>‹N°›</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A604756-0A2E-47A3-A61E-53BFD2488479}" type="slidenum">
              <a:rPr lang="en-US"/>
              <a:pPr>
                <a:defRPr/>
              </a:pPr>
              <a:t>‹N°›</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7163" y="609600"/>
            <a:ext cx="1939925" cy="5475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68963" cy="54752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1BE44A8-123D-4419-97CA-578C38891984}" type="slidenum">
              <a:rPr lang="en-US"/>
              <a:pPr>
                <a:defRPr/>
              </a:pPr>
              <a:t>‹N°›</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8528DAB-8B48-46F5-8407-19F1110040E2}" type="slidenum">
              <a:rPr lang="en-US"/>
              <a:pPr>
                <a:defRPr/>
              </a:pPr>
              <a:t>‹N°›</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F4BD75A-073A-4C8F-89F2-7A019A34162A}" type="slidenum">
              <a:rPr lang="en-US"/>
              <a:pPr>
                <a:defRPr/>
              </a:pPr>
              <a:t>‹N°›</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DB53B59-5BF9-4A8A-BE23-16FD5789A5DA}" type="slidenum">
              <a:rPr lang="en-US"/>
              <a:pPr>
                <a:defRPr/>
              </a:pPr>
              <a:t>‹N°›</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03650"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850" y="1981200"/>
            <a:ext cx="3805238" cy="410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4E6290B-A26C-4590-BB54-2CBCA5D3E16A}" type="slidenum">
              <a:rPr lang="en-US"/>
              <a:pPr>
                <a:defRPr/>
              </a:pPr>
              <a:t>‹N°›</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856150D-FB37-4C9C-B89F-8E16D6518F3F}"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00114A2-5E9D-487C-B466-3CC7997B2F02}" type="slidenum">
              <a:rPr lang="en-US"/>
              <a:pPr>
                <a:defRPr/>
              </a:pPr>
              <a:t>‹N°›</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E659D6B3-CF5C-4953-AD4A-642FB2D448C4}" type="slidenum">
              <a:rPr lang="en-US"/>
              <a:pPr>
                <a:defRPr/>
              </a:pPr>
              <a:t>‹N°›</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D7074EF-6D6E-47CD-B31A-90A42E86F4F6}" type="slidenum">
              <a:rPr lang="en-US"/>
              <a:pPr>
                <a:defRPr/>
              </a:pPr>
              <a:t>‹N°›</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1E5A9B6-8944-49F5-B022-CD0791C8120B}" type="slidenum">
              <a:rPr lang="en-US"/>
              <a:pPr>
                <a:defRPr/>
              </a:pPr>
              <a:t>‹N°›</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A604756-0A2E-47A3-A61E-53BFD2488479}" type="slidenum">
              <a:rPr lang="en-US"/>
              <a:pPr>
                <a:defRPr/>
              </a:pPr>
              <a:t>‹N°›</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7163" y="609600"/>
            <a:ext cx="1939925" cy="5475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68963" cy="54752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1BE44A8-123D-4419-97CA-578C3889198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5602" name="Picture 2" descr="\\Serveur\serveur\PRODUCTION\SAF 15748 (EASD2011 lisbonne)\PPT\FondsClo\FondBlancTxt.pn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25603" name="Picture 2" descr="\\Serveur\serveur\PRODUCTION\PROD\SANOFI FR 15910 (EASD 2012)\EDITION\LOGOS\Logo DIASCOPIE\Logo-2ème-Diascopie-couleur.png"/>
          <p:cNvPicPr>
            <a:picLocks noChangeAspect="1" noChangeArrowheads="1"/>
          </p:cNvPicPr>
          <p:nvPr userDrawn="1"/>
        </p:nvPicPr>
        <p:blipFill>
          <a:blip r:embed="rId14" cstate="print"/>
          <a:srcRect/>
          <a:stretch>
            <a:fillRect/>
          </a:stretch>
        </p:blipFill>
        <p:spPr bwMode="auto">
          <a:xfrm>
            <a:off x="7335838" y="6156325"/>
            <a:ext cx="1681162"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40"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609600"/>
            <a:ext cx="7761288" cy="11318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685800" y="1981200"/>
            <a:ext cx="7761288" cy="410368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8" name="Rectangle 4"/>
          <p:cNvSpPr>
            <a:spLocks noGrp="1" noChangeArrowheads="1"/>
          </p:cNvSpPr>
          <p:nvPr>
            <p:ph type="ftr"/>
          </p:nvPr>
        </p:nvSpPr>
        <p:spPr bwMode="auto">
          <a:xfrm>
            <a:off x="3124200" y="6248400"/>
            <a:ext cx="28844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9" name="Rectangle 5"/>
          <p:cNvSpPr>
            <a:spLocks noGrp="1" noChangeArrowheads="1"/>
          </p:cNvSpPr>
          <p:nvPr>
            <p:ph type="sldNum"/>
          </p:nvPr>
        </p:nvSpPr>
        <p:spPr bwMode="auto">
          <a:xfrm>
            <a:off x="65532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latin typeface="+mn-lt"/>
                <a:ea typeface="+mn-ea"/>
              </a:defRPr>
            </a:lvl1pPr>
          </a:lstStyle>
          <a:p>
            <a:pPr>
              <a:defRPr/>
            </a:pPr>
            <a:fld id="{C10BA397-A409-4171-B60B-0A6D81369C0C}" type="slidenum">
              <a:rPr lang="en-US">
                <a:cs typeface="+mn-cs"/>
              </a:rPr>
              <a:pPr>
                <a:defRPr/>
              </a:pPr>
              <a:t>‹N°›</a:t>
            </a:fld>
            <a:endParaRPr lang="en-US">
              <a:cs typeface="+mn-cs"/>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4572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9144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1371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18288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609600"/>
            <a:ext cx="7761288" cy="11318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685800" y="1981200"/>
            <a:ext cx="7761288" cy="410368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8" name="Rectangle 4"/>
          <p:cNvSpPr>
            <a:spLocks noGrp="1" noChangeArrowheads="1"/>
          </p:cNvSpPr>
          <p:nvPr>
            <p:ph type="ftr"/>
          </p:nvPr>
        </p:nvSpPr>
        <p:spPr bwMode="auto">
          <a:xfrm>
            <a:off x="3124200" y="6248400"/>
            <a:ext cx="28844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9" name="Rectangle 5"/>
          <p:cNvSpPr>
            <a:spLocks noGrp="1" noChangeArrowheads="1"/>
          </p:cNvSpPr>
          <p:nvPr>
            <p:ph type="sldNum"/>
          </p:nvPr>
        </p:nvSpPr>
        <p:spPr bwMode="auto">
          <a:xfrm>
            <a:off x="65532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latin typeface="+mn-lt"/>
                <a:ea typeface="+mn-ea"/>
              </a:defRPr>
            </a:lvl1pPr>
          </a:lstStyle>
          <a:p>
            <a:pPr>
              <a:defRPr/>
            </a:pPr>
            <a:fld id="{C10BA397-A409-4171-B60B-0A6D81369C0C}" type="slidenum">
              <a:rPr lang="en-US">
                <a:cs typeface="+mn-cs"/>
              </a:rPr>
              <a:pPr>
                <a:defRPr/>
              </a:pPr>
              <a:t>‹N°›</a:t>
            </a:fld>
            <a:endParaRPr lang="en-US">
              <a:cs typeface="+mn-cs"/>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4572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9144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1371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18288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609600"/>
            <a:ext cx="7761288" cy="11318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685800" y="1981200"/>
            <a:ext cx="7761288" cy="410368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8" name="Rectangle 4"/>
          <p:cNvSpPr>
            <a:spLocks noGrp="1" noChangeArrowheads="1"/>
          </p:cNvSpPr>
          <p:nvPr>
            <p:ph type="ftr"/>
          </p:nvPr>
        </p:nvSpPr>
        <p:spPr bwMode="auto">
          <a:xfrm>
            <a:off x="3124200" y="6248400"/>
            <a:ext cx="28844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9" name="Rectangle 5"/>
          <p:cNvSpPr>
            <a:spLocks noGrp="1" noChangeArrowheads="1"/>
          </p:cNvSpPr>
          <p:nvPr>
            <p:ph type="sldNum"/>
          </p:nvPr>
        </p:nvSpPr>
        <p:spPr bwMode="auto">
          <a:xfrm>
            <a:off x="65532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latin typeface="+mn-lt"/>
                <a:ea typeface="+mn-ea"/>
              </a:defRPr>
            </a:lvl1pPr>
          </a:lstStyle>
          <a:p>
            <a:pPr>
              <a:defRPr/>
            </a:pPr>
            <a:fld id="{AA7610AD-F071-423D-A8F0-F5836CB879F1}" type="slidenum">
              <a:rPr lang="en-US">
                <a:cs typeface="+mn-cs"/>
              </a:rPr>
              <a:pPr>
                <a:defRPr/>
              </a:pPr>
              <a:t>‹N°›</a:t>
            </a:fld>
            <a:endParaRPr lang="en-US">
              <a:cs typeface="+mn-cs"/>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4572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9144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1371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18288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609600"/>
            <a:ext cx="7761288" cy="113188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685800" y="1981200"/>
            <a:ext cx="7761288" cy="410368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858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8" name="Rectangle 4"/>
          <p:cNvSpPr>
            <a:spLocks noGrp="1" noChangeArrowheads="1"/>
          </p:cNvSpPr>
          <p:nvPr>
            <p:ph type="ftr"/>
          </p:nvPr>
        </p:nvSpPr>
        <p:spPr bwMode="auto">
          <a:xfrm>
            <a:off x="3124200" y="6248400"/>
            <a:ext cx="28844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8" charset="0"/>
              <a:buNone/>
              <a:defRPr sz="1400">
                <a:solidFill>
                  <a:srgbClr val="000000"/>
                </a:solidFill>
                <a:latin typeface="Times New Roman" pitchFamily="18" charset="0"/>
                <a:cs typeface="MS Gothic" pitchFamily="49" charset="-128"/>
              </a:defRPr>
            </a:lvl1pPr>
          </a:lstStyle>
          <a:p>
            <a:pPr>
              <a:defRPr/>
            </a:pPr>
            <a:endParaRPr lang="en-US"/>
          </a:p>
        </p:txBody>
      </p:sp>
      <p:sp>
        <p:nvSpPr>
          <p:cNvPr id="1029" name="Rectangle 5"/>
          <p:cNvSpPr>
            <a:spLocks noGrp="1" noChangeArrowheads="1"/>
          </p:cNvSpPr>
          <p:nvPr>
            <p:ph type="sldNum"/>
          </p:nvPr>
        </p:nvSpPr>
        <p:spPr bwMode="auto">
          <a:xfrm>
            <a:off x="6553200" y="6248400"/>
            <a:ext cx="1893888" cy="44608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latin typeface="+mn-lt"/>
                <a:ea typeface="+mn-ea"/>
              </a:defRPr>
            </a:lvl1pPr>
          </a:lstStyle>
          <a:p>
            <a:pPr>
              <a:defRPr/>
            </a:pPr>
            <a:fld id="{AA7610AD-F071-423D-A8F0-F5836CB879F1}" type="slidenum">
              <a:rPr lang="en-US">
                <a:cs typeface="+mn-cs"/>
              </a:rPr>
              <a:pPr>
                <a:defRPr/>
              </a:pPr>
              <a:t>‹N°›</a:t>
            </a:fld>
            <a:endParaRPr lang="en-US">
              <a:cs typeface="+mn-cs"/>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5pPr>
      <a:lvl6pPr marL="4572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6pPr>
      <a:lvl7pPr marL="9144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7pPr>
      <a:lvl8pPr marL="1371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8pPr>
      <a:lvl9pPr marL="18288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ＭＳ Ｐゴシック"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13.xml"/><Relationship Id="rId5" Type="http://schemas.openxmlformats.org/officeDocument/2006/relationships/image" Target="../media/image13.w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7" name="Text Box 5"/>
          <p:cNvSpPr txBox="1">
            <a:spLocks noChangeArrowheads="1"/>
          </p:cNvSpPr>
          <p:nvPr/>
        </p:nvSpPr>
        <p:spPr bwMode="auto">
          <a:xfrm>
            <a:off x="473075" y="368300"/>
            <a:ext cx="8491538" cy="4179349"/>
          </a:xfrm>
          <a:prstGeom prst="rect">
            <a:avLst/>
          </a:prstGeom>
          <a:noFill/>
          <a:ln w="9525">
            <a:noFill/>
            <a:miter lim="800000"/>
            <a:headEnd/>
            <a:tailEnd/>
          </a:ln>
        </p:spPr>
        <p:txBody>
          <a:bodyPr lIns="0" tIns="0" rIns="0" bIns="0" anchor="ctr" anchorCtr="1">
            <a:spAutoFit/>
          </a:bodyPr>
          <a:lstStyle/>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b="1" dirty="0" smtClean="0">
                <a:solidFill>
                  <a:srgbClr val="000000"/>
                </a:solidFill>
                <a:effectLst>
                  <a:outerShdw blurRad="38100" dist="38100" dir="2700000" algn="tl">
                    <a:srgbClr val="C0C0C0"/>
                  </a:outerShdw>
                </a:effectLst>
                <a:latin typeface="Arial" pitchFamily="34" charset="0"/>
                <a:cs typeface="+mn-cs"/>
              </a:rPr>
              <a:t>QUE DEVIENT LE DIABETE APRES LA CHIRURGIE ?</a:t>
            </a: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800" b="1" dirty="0" smtClean="0">
              <a:solidFill>
                <a:srgbClr val="000000"/>
              </a:solidFill>
              <a:effectLst>
                <a:outerShdw blurRad="38100" dist="38100" dir="2700000" algn="tl">
                  <a:srgbClr val="C0C0C0"/>
                </a:outerShdw>
              </a:effectLst>
              <a:latin typeface="Arial" pitchFamily="34" charset="0"/>
              <a:cs typeface="+mn-cs"/>
            </a:endParaRPr>
          </a:p>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b="1" dirty="0" smtClean="0">
                <a:solidFill>
                  <a:srgbClr val="000000"/>
                </a:solidFill>
                <a:effectLst>
                  <a:outerShdw blurRad="38100" dist="38100" dir="2700000" algn="tl">
                    <a:srgbClr val="C0C0C0"/>
                  </a:outerShdw>
                </a:effectLst>
                <a:latin typeface="Arial" pitchFamily="34" charset="0"/>
                <a:cs typeface="+mn-cs"/>
              </a:rPr>
              <a:t>Dr </a:t>
            </a:r>
            <a:r>
              <a:rPr lang="en-GB" sz="2800" b="1" dirty="0" err="1" smtClean="0">
                <a:solidFill>
                  <a:srgbClr val="000000"/>
                </a:solidFill>
                <a:effectLst>
                  <a:outerShdw blurRad="38100" dist="38100" dir="2700000" algn="tl">
                    <a:srgbClr val="C0C0C0"/>
                  </a:outerShdw>
                </a:effectLst>
                <a:latin typeface="Arial" pitchFamily="34" charset="0"/>
                <a:cs typeface="+mn-cs"/>
              </a:rPr>
              <a:t>Lélia</a:t>
            </a:r>
            <a:r>
              <a:rPr lang="en-GB" sz="2800" b="1" dirty="0" smtClean="0">
                <a:solidFill>
                  <a:srgbClr val="000000"/>
                </a:solidFill>
                <a:effectLst>
                  <a:outerShdw blurRad="38100" dist="38100" dir="2700000" algn="tl">
                    <a:srgbClr val="C0C0C0"/>
                  </a:outerShdw>
                </a:effectLst>
                <a:latin typeface="Arial" pitchFamily="34" charset="0"/>
                <a:cs typeface="+mn-cs"/>
              </a:rPr>
              <a:t> </a:t>
            </a:r>
            <a:r>
              <a:rPr lang="en-GB" sz="2800" b="1" dirty="0" err="1" smtClean="0">
                <a:solidFill>
                  <a:srgbClr val="000000"/>
                </a:solidFill>
                <a:effectLst>
                  <a:outerShdw blurRad="38100" dist="38100" dir="2700000" algn="tl">
                    <a:srgbClr val="C0C0C0"/>
                  </a:outerShdw>
                </a:effectLst>
                <a:latin typeface="Arial" pitchFamily="34" charset="0"/>
                <a:cs typeface="+mn-cs"/>
              </a:rPr>
              <a:t>Bracco</a:t>
            </a:r>
            <a:endParaRPr lang="en-GB" sz="2800" b="1" dirty="0">
              <a:solidFill>
                <a:srgbClr val="000000"/>
              </a:solidFill>
              <a:effectLst>
                <a:outerShdw blurRad="38100" dist="38100" dir="2700000" algn="tl">
                  <a:srgbClr val="C0C0C0"/>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68265" y="1556957"/>
            <a:ext cx="5687350" cy="378799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25981" y="265797"/>
            <a:ext cx="5267325" cy="7905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398376" y="5472630"/>
            <a:ext cx="6248400" cy="9048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920685" y="6460912"/>
            <a:ext cx="1876425" cy="238125"/>
          </a:xfrm>
          <a:prstGeom prst="rect">
            <a:avLst/>
          </a:prstGeom>
          <a:noFill/>
          <a:ln w="9525">
            <a:noFill/>
            <a:miter lim="800000"/>
            <a:headEnd/>
            <a:tailEnd/>
          </a:ln>
        </p:spPr>
      </p:pic>
      <p:sp>
        <p:nvSpPr>
          <p:cNvPr id="6" name="ZoneTexte 5"/>
          <p:cNvSpPr txBox="1"/>
          <p:nvPr/>
        </p:nvSpPr>
        <p:spPr>
          <a:xfrm>
            <a:off x="444849" y="1136821"/>
            <a:ext cx="8649729" cy="400110"/>
          </a:xfrm>
          <a:prstGeom prst="rect">
            <a:avLst/>
          </a:prstGeom>
          <a:noFill/>
        </p:spPr>
        <p:txBody>
          <a:bodyPr wrap="square" rtlCol="0">
            <a:spAutoFit/>
          </a:bodyPr>
          <a:lstStyle/>
          <a:p>
            <a:r>
              <a:rPr lang="fr-FR" sz="2000" b="1" dirty="0" smtClean="0"/>
              <a:t>60 DT2, âge moyen 43 ans, ancienneté du diabète 6 ans, IMC moyen 45 kg/m²</a:t>
            </a:r>
            <a:endParaRPr lang="fr-FR" sz="2000" b="1" dirty="0"/>
          </a:p>
        </p:txBody>
      </p:sp>
      <p:sp>
        <p:nvSpPr>
          <p:cNvPr id="8" name="ZoneTexte 7"/>
          <p:cNvSpPr txBox="1"/>
          <p:nvPr/>
        </p:nvSpPr>
        <p:spPr>
          <a:xfrm>
            <a:off x="221673" y="6636327"/>
            <a:ext cx="1371600" cy="276999"/>
          </a:xfrm>
          <a:prstGeom prst="rect">
            <a:avLst/>
          </a:prstGeom>
          <a:noFill/>
        </p:spPr>
        <p:txBody>
          <a:bodyPr wrap="square" rtlCol="0">
            <a:spAutoFit/>
          </a:bodyPr>
          <a:lstStyle/>
          <a:p>
            <a:r>
              <a:rPr lang="fr-FR" sz="1200" b="1" i="1" dirty="0" err="1" smtClean="0"/>
              <a:t>G.Mingrone</a:t>
            </a:r>
            <a:r>
              <a:rPr lang="fr-FR" sz="1200" b="1" i="1" dirty="0" smtClean="0"/>
              <a:t> et al</a:t>
            </a:r>
            <a:endParaRPr lang="fr-FR" sz="12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ext Box 12"/>
          <p:cNvSpPr txBox="1">
            <a:spLocks noChangeArrowheads="1"/>
          </p:cNvSpPr>
          <p:nvPr/>
        </p:nvSpPr>
        <p:spPr bwMode="auto">
          <a:xfrm>
            <a:off x="296863" y="6249988"/>
            <a:ext cx="5187950" cy="276225"/>
          </a:xfrm>
          <a:prstGeom prst="rect">
            <a:avLst/>
          </a:prstGeom>
          <a:noFill/>
          <a:ln w="9525">
            <a:noFill/>
            <a:miter lim="800000"/>
            <a:headEnd/>
            <a:tailEnd/>
          </a:ln>
        </p:spPr>
        <p:txBody>
          <a:bodyPr>
            <a:spAutoFit/>
          </a:bodyPr>
          <a:lstStyle/>
          <a:p>
            <a:pPr eaLnBrk="0" hangingPunct="0"/>
            <a:r>
              <a:rPr lang="nl-NL" sz="1200">
                <a:solidFill>
                  <a:srgbClr val="2C4A75"/>
                </a:solidFill>
                <a:cs typeface="ヒラギノ角ゴ Pro W3"/>
              </a:rPr>
              <a:t>Steven S </a:t>
            </a:r>
            <a:r>
              <a:rPr lang="nl-NL" sz="1200" i="1">
                <a:solidFill>
                  <a:srgbClr val="2C4A75"/>
                </a:solidFill>
                <a:cs typeface="ヒラギノ角ゴ Pro W3"/>
              </a:rPr>
              <a:t>et al</a:t>
            </a:r>
            <a:r>
              <a:rPr lang="nl-NL" sz="1200">
                <a:solidFill>
                  <a:srgbClr val="2C4A75"/>
                </a:solidFill>
                <a:cs typeface="ヒラギノ角ゴ Pro W3"/>
              </a:rPr>
              <a:t>, EASD 2012, OP 07</a:t>
            </a:r>
          </a:p>
        </p:txBody>
      </p:sp>
      <p:sp>
        <p:nvSpPr>
          <p:cNvPr id="151555" name="Text Box 9"/>
          <p:cNvSpPr txBox="1">
            <a:spLocks noChangeArrowheads="1"/>
          </p:cNvSpPr>
          <p:nvPr/>
        </p:nvSpPr>
        <p:spPr bwMode="auto">
          <a:xfrm>
            <a:off x="387685" y="1150938"/>
            <a:ext cx="8716212" cy="947268"/>
          </a:xfrm>
          <a:prstGeom prst="rect">
            <a:avLst/>
          </a:prstGeom>
          <a:noFill/>
          <a:ln w="9525">
            <a:noFill/>
            <a:miter lim="800000"/>
            <a:headEnd/>
            <a:tailEnd/>
          </a:ln>
        </p:spPr>
        <p:txBody>
          <a:bodyPr wrap="square">
            <a:spAutoFit/>
          </a:bodyPr>
          <a:lstStyle/>
          <a:p>
            <a:pPr eaLnBrk="0" hangingPunct="0">
              <a:lnSpc>
                <a:spcPts val="2000"/>
              </a:lnSpc>
            </a:pPr>
            <a:r>
              <a:rPr lang="fr-FR" sz="2000" b="1" dirty="0">
                <a:solidFill>
                  <a:srgbClr val="A10D59"/>
                </a:solidFill>
                <a:cs typeface="ヒラギノ角ゴ Pro W3"/>
              </a:rPr>
              <a:t>Etude rétrospective portant sur 92 patients DT2 opérés d’un by-</a:t>
            </a:r>
            <a:r>
              <a:rPr lang="fr-FR" sz="2000" b="1" dirty="0" smtClean="0">
                <a:solidFill>
                  <a:srgbClr val="A10D59"/>
                </a:solidFill>
                <a:cs typeface="ヒラギノ角ゴ Pro W3"/>
              </a:rPr>
              <a:t>pass (</a:t>
            </a:r>
            <a:r>
              <a:rPr lang="fr-FR" sz="2000" b="1" dirty="0">
                <a:solidFill>
                  <a:srgbClr val="A10D59"/>
                </a:solidFill>
                <a:cs typeface="ヒラギノ角ゴ Pro W3"/>
              </a:rPr>
              <a:t>2009-2011) (âge moyen 49,1 ans, IMC 47,3 kg/m</a:t>
            </a:r>
            <a:r>
              <a:rPr lang="fr-FR" sz="2000" b="1" baseline="30000" dirty="0">
                <a:solidFill>
                  <a:srgbClr val="A10D59"/>
                </a:solidFill>
                <a:cs typeface="ヒラギノ角ゴ Pro W3"/>
              </a:rPr>
              <a:t>2</a:t>
            </a:r>
            <a:r>
              <a:rPr lang="fr-FR" sz="2000" b="1" dirty="0">
                <a:solidFill>
                  <a:srgbClr val="A10D59"/>
                </a:solidFill>
                <a:cs typeface="ヒラギノ角ゴ Pro W3"/>
              </a:rPr>
              <a:t>, HbA</a:t>
            </a:r>
            <a:r>
              <a:rPr lang="fr-FR" sz="2000" b="1" baseline="-25000" dirty="0">
                <a:solidFill>
                  <a:srgbClr val="A10D59"/>
                </a:solidFill>
                <a:cs typeface="ヒラギノ角ゴ Pro W3"/>
              </a:rPr>
              <a:t>1c</a:t>
            </a:r>
            <a:r>
              <a:rPr lang="fr-FR" sz="2000" b="1" dirty="0">
                <a:solidFill>
                  <a:srgbClr val="A10D59"/>
                </a:solidFill>
                <a:cs typeface="ヒラギノ角ゴ Pro W3"/>
              </a:rPr>
              <a:t> 7,1%, durée médiane du</a:t>
            </a:r>
            <a:r>
              <a:rPr lang="fr-FR" sz="2000" b="1" dirty="0" smtClean="0">
                <a:solidFill>
                  <a:srgbClr val="A10D59"/>
                </a:solidFill>
                <a:cs typeface="ヒラギノ角ゴ Pro W3"/>
              </a:rPr>
              <a:t> DT2 </a:t>
            </a:r>
            <a:r>
              <a:rPr lang="fr-FR" sz="2000" b="1" dirty="0">
                <a:solidFill>
                  <a:srgbClr val="A10D59"/>
                </a:solidFill>
                <a:cs typeface="ヒラギノ角ゴ Pro W3"/>
              </a:rPr>
              <a:t>5 ans)</a:t>
            </a:r>
          </a:p>
          <a:p>
            <a:pPr algn="ctr" eaLnBrk="0" hangingPunct="0">
              <a:lnSpc>
                <a:spcPts val="2000"/>
              </a:lnSpc>
              <a:spcBef>
                <a:spcPts val="600"/>
              </a:spcBef>
            </a:pPr>
            <a:r>
              <a:rPr lang="fr-FR" sz="2000" b="1" dirty="0">
                <a:solidFill>
                  <a:srgbClr val="2C4A75"/>
                </a:solidFill>
                <a:cs typeface="ヒラギノ角ゴ Pro W3"/>
              </a:rPr>
              <a:t>Rémission du DT2 = HbA</a:t>
            </a:r>
            <a:r>
              <a:rPr lang="fr-FR" sz="2000" b="1" baseline="-25000" dirty="0">
                <a:solidFill>
                  <a:srgbClr val="2C4A75"/>
                </a:solidFill>
                <a:cs typeface="ヒラギノ角ゴ Pro W3"/>
              </a:rPr>
              <a:t>1c </a:t>
            </a:r>
            <a:r>
              <a:rPr lang="fr-FR" sz="2000" b="1" dirty="0">
                <a:solidFill>
                  <a:srgbClr val="2C4A75"/>
                </a:solidFill>
                <a:cs typeface="ヒラギノ角ゴ Pro W3"/>
              </a:rPr>
              <a:t>&lt; 6,1%</a:t>
            </a:r>
          </a:p>
        </p:txBody>
      </p:sp>
      <p:sp>
        <p:nvSpPr>
          <p:cNvPr id="93" name="Rectangle 92"/>
          <p:cNvSpPr/>
          <p:nvPr/>
        </p:nvSpPr>
        <p:spPr bwMode="auto">
          <a:xfrm>
            <a:off x="334629" y="1144423"/>
            <a:ext cx="52387" cy="720725"/>
          </a:xfrm>
          <a:prstGeom prst="rect">
            <a:avLst/>
          </a:prstGeom>
          <a:solidFill>
            <a:srgbClr val="457FCA"/>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lstStyle/>
          <a:p>
            <a:pPr eaLnBrk="0" hangingPunct="0">
              <a:defRPr/>
            </a:pPr>
            <a:endParaRPr lang="fr-FR">
              <a:solidFill>
                <a:srgbClr val="2C4A75"/>
              </a:solidFill>
              <a:latin typeface="Calibri" pitchFamily="1" charset="0"/>
            </a:endParaRPr>
          </a:p>
        </p:txBody>
      </p:sp>
      <p:sp>
        <p:nvSpPr>
          <p:cNvPr id="151557" name="Text Box 9"/>
          <p:cNvSpPr txBox="1">
            <a:spLocks noChangeArrowheads="1"/>
          </p:cNvSpPr>
          <p:nvPr/>
        </p:nvSpPr>
        <p:spPr bwMode="auto">
          <a:xfrm>
            <a:off x="604838" y="307975"/>
            <a:ext cx="6494462" cy="712788"/>
          </a:xfrm>
          <a:prstGeom prst="rect">
            <a:avLst/>
          </a:prstGeom>
          <a:noFill/>
          <a:ln w="9525">
            <a:noFill/>
            <a:miter lim="800000"/>
            <a:headEnd/>
            <a:tailEnd/>
          </a:ln>
        </p:spPr>
        <p:txBody>
          <a:bodyPr wrap="none">
            <a:spAutoFit/>
          </a:bodyPr>
          <a:lstStyle/>
          <a:p>
            <a:pPr eaLnBrk="0" hangingPunct="0">
              <a:lnSpc>
                <a:spcPts val="2400"/>
              </a:lnSpc>
            </a:pPr>
            <a:r>
              <a:rPr lang="fr-FR" b="1">
                <a:solidFill>
                  <a:srgbClr val="356198"/>
                </a:solidFill>
                <a:cs typeface="ヒラギノ角ゴ Pro W3"/>
              </a:rPr>
              <a:t>Rémission du diabète après by-pass : influence </a:t>
            </a:r>
          </a:p>
          <a:p>
            <a:pPr eaLnBrk="0" hangingPunct="0">
              <a:lnSpc>
                <a:spcPts val="2400"/>
              </a:lnSpc>
            </a:pPr>
            <a:r>
              <a:rPr lang="fr-FR" b="1">
                <a:solidFill>
                  <a:srgbClr val="356198"/>
                </a:solidFill>
                <a:cs typeface="ヒラギノ角ゴ Pro W3"/>
              </a:rPr>
              <a:t>de la perte de poids et de l’ancienneté du diabète</a:t>
            </a:r>
          </a:p>
        </p:txBody>
      </p:sp>
      <p:grpSp>
        <p:nvGrpSpPr>
          <p:cNvPr id="2" name="Groupe 139"/>
          <p:cNvGrpSpPr>
            <a:grpSpLocks/>
          </p:cNvGrpSpPr>
          <p:nvPr/>
        </p:nvGrpSpPr>
        <p:grpSpPr bwMode="auto">
          <a:xfrm>
            <a:off x="358775" y="2447925"/>
            <a:ext cx="4225925" cy="3559175"/>
            <a:chOff x="358351" y="2448065"/>
            <a:chExt cx="4227112" cy="3559257"/>
          </a:xfrm>
        </p:grpSpPr>
        <p:sp>
          <p:nvSpPr>
            <p:cNvPr id="10" name="Arrondir un rectangle avec un coin diagonal 9"/>
            <p:cNvSpPr/>
            <p:nvPr/>
          </p:nvSpPr>
          <p:spPr bwMode="auto">
            <a:xfrm>
              <a:off x="453729" y="2448065"/>
              <a:ext cx="3910454" cy="3559257"/>
            </a:xfrm>
            <a:prstGeom prst="round2DiagRect">
              <a:avLst>
                <a:gd name="adj1" fmla="val 8914"/>
                <a:gd name="adj2" fmla="val 0"/>
              </a:avLst>
            </a:prstGeom>
            <a:solidFill>
              <a:schemeClr val="accent6">
                <a:lumMod val="40000"/>
                <a:lumOff val="60000"/>
              </a:schemeClr>
            </a:solidFill>
            <a:ln>
              <a:solidFill>
                <a:schemeClr val="bg1"/>
              </a:solid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threePt" dir="t">
                <a:rot lat="0" lon="0" rev="1200000"/>
              </a:lightRig>
            </a:scene3d>
            <a:sp3d>
              <a:bevelT w="50800" h="19050"/>
            </a:sp3d>
          </p:spPr>
          <p:style>
            <a:lnRef idx="0">
              <a:schemeClr val="accent5"/>
            </a:lnRef>
            <a:fillRef idx="3">
              <a:schemeClr val="accent5"/>
            </a:fillRef>
            <a:effectRef idx="3">
              <a:schemeClr val="accent5"/>
            </a:effectRef>
            <a:fontRef idx="minor">
              <a:schemeClr val="lt1"/>
            </a:fontRef>
          </p:style>
          <p:txBody>
            <a:bodyPr/>
            <a:lstStyle/>
            <a:p>
              <a:pPr eaLnBrk="0" hangingPunct="0">
                <a:defRPr/>
              </a:pPr>
              <a:endParaRPr lang="fr-FR">
                <a:solidFill>
                  <a:srgbClr val="2C4A75"/>
                </a:solidFill>
                <a:latin typeface="Calibri" pitchFamily="1" charset="0"/>
              </a:endParaRPr>
            </a:p>
          </p:txBody>
        </p:sp>
        <p:sp>
          <p:nvSpPr>
            <p:cNvPr id="151615" name="Text Box 11"/>
            <p:cNvSpPr txBox="1">
              <a:spLocks noChangeArrowheads="1"/>
            </p:cNvSpPr>
            <p:nvPr/>
          </p:nvSpPr>
          <p:spPr bwMode="auto">
            <a:xfrm>
              <a:off x="358351" y="2536611"/>
              <a:ext cx="4227112" cy="330860"/>
            </a:xfrm>
            <a:prstGeom prst="rect">
              <a:avLst/>
            </a:prstGeom>
            <a:noFill/>
            <a:ln w="9525">
              <a:noFill/>
              <a:miter lim="800000"/>
              <a:headEnd/>
              <a:tailEnd/>
            </a:ln>
          </p:spPr>
          <p:txBody>
            <a:bodyPr>
              <a:spAutoFit/>
            </a:bodyPr>
            <a:lstStyle/>
            <a:p>
              <a:pPr algn="ctr" eaLnBrk="0" hangingPunct="0">
                <a:lnSpc>
                  <a:spcPts val="1800"/>
                </a:lnSpc>
              </a:pPr>
              <a:r>
                <a:rPr lang="fr-FR" sz="2000" b="1">
                  <a:solidFill>
                    <a:srgbClr val="2C4A75"/>
                  </a:solidFill>
                  <a:cs typeface="ヒラギノ角ゴ Pro W3"/>
                </a:rPr>
                <a:t>Influence de l’ancienneté du DT2</a:t>
              </a:r>
            </a:p>
          </p:txBody>
        </p:sp>
        <p:grpSp>
          <p:nvGrpSpPr>
            <p:cNvPr id="151616" name="Groupe 138"/>
            <p:cNvGrpSpPr>
              <a:grpSpLocks/>
            </p:cNvGrpSpPr>
            <p:nvPr/>
          </p:nvGrpSpPr>
          <p:grpSpPr bwMode="auto">
            <a:xfrm>
              <a:off x="622556" y="2834556"/>
              <a:ext cx="3449585" cy="3063551"/>
              <a:chOff x="484006" y="2834556"/>
              <a:chExt cx="3449585" cy="3063551"/>
            </a:xfrm>
          </p:grpSpPr>
          <p:cxnSp>
            <p:nvCxnSpPr>
              <p:cNvPr id="151617" name="Connecteur droit 13"/>
              <p:cNvCxnSpPr>
                <a:cxnSpLocks noChangeShapeType="1"/>
              </p:cNvCxnSpPr>
              <p:nvPr/>
            </p:nvCxnSpPr>
            <p:spPr bwMode="auto">
              <a:xfrm rot="10800000">
                <a:off x="1136881" y="4624484"/>
                <a:ext cx="96453" cy="0"/>
              </a:xfrm>
              <a:prstGeom prst="line">
                <a:avLst/>
              </a:prstGeom>
              <a:noFill/>
              <a:ln w="9525" algn="ctr">
                <a:solidFill>
                  <a:schemeClr val="tx1"/>
                </a:solidFill>
                <a:round/>
                <a:headEnd/>
                <a:tailEnd/>
              </a:ln>
            </p:spPr>
          </p:cxnSp>
          <p:sp>
            <p:nvSpPr>
              <p:cNvPr id="151618" name="ZoneTexte 25"/>
              <p:cNvSpPr txBox="1">
                <a:spLocks noChangeArrowheads="1"/>
              </p:cNvSpPr>
              <p:nvPr/>
            </p:nvSpPr>
            <p:spPr bwMode="auto">
              <a:xfrm>
                <a:off x="1301848" y="5227366"/>
                <a:ext cx="1021963" cy="338554"/>
              </a:xfrm>
              <a:prstGeom prst="rect">
                <a:avLst/>
              </a:prstGeom>
              <a:noFill/>
              <a:ln w="9525">
                <a:noFill/>
                <a:miter lim="800000"/>
                <a:headEnd/>
                <a:tailEnd/>
              </a:ln>
            </p:spPr>
            <p:txBody>
              <a:bodyPr>
                <a:spAutoFit/>
              </a:bodyPr>
              <a:lstStyle/>
              <a:p>
                <a:pPr algn="ctr" eaLnBrk="0" hangingPunct="0"/>
                <a:r>
                  <a:rPr lang="fr-FR" sz="1600" b="1">
                    <a:solidFill>
                      <a:srgbClr val="2C4A75"/>
                    </a:solidFill>
                    <a:cs typeface="ヒラギノ角ゴ Pro W3"/>
                  </a:rPr>
                  <a:t>&lt;4 ans</a:t>
                </a:r>
              </a:p>
            </p:txBody>
          </p:sp>
          <p:sp>
            <p:nvSpPr>
              <p:cNvPr id="151619" name="ZoneTexte 26"/>
              <p:cNvSpPr txBox="1">
                <a:spLocks noChangeArrowheads="1"/>
              </p:cNvSpPr>
              <p:nvPr/>
            </p:nvSpPr>
            <p:spPr bwMode="auto">
              <a:xfrm rot="-5400000">
                <a:off x="-258152" y="4374298"/>
                <a:ext cx="1792094" cy="307777"/>
              </a:xfrm>
              <a:prstGeom prst="rect">
                <a:avLst/>
              </a:prstGeom>
              <a:noFill/>
              <a:ln w="9525">
                <a:noFill/>
                <a:miter lim="800000"/>
                <a:headEnd/>
                <a:tailEnd/>
              </a:ln>
            </p:spPr>
            <p:txBody>
              <a:bodyPr wrap="none">
                <a:spAutoFit/>
              </a:bodyPr>
              <a:lstStyle/>
              <a:p>
                <a:pPr algn="ctr" eaLnBrk="0" hangingPunct="0"/>
                <a:r>
                  <a:rPr lang="fr-FR" sz="1400" b="1">
                    <a:solidFill>
                      <a:srgbClr val="2C4A75"/>
                    </a:solidFill>
                    <a:cs typeface="ヒラギノ角ゴ Pro W3"/>
                  </a:rPr>
                  <a:t>Rémission du DT2 (%)</a:t>
                </a:r>
              </a:p>
            </p:txBody>
          </p:sp>
          <p:sp>
            <p:nvSpPr>
              <p:cNvPr id="151620" name="ZoneTexte 45"/>
              <p:cNvSpPr txBox="1">
                <a:spLocks noChangeArrowheads="1"/>
              </p:cNvSpPr>
              <p:nvPr/>
            </p:nvSpPr>
            <p:spPr bwMode="auto">
              <a:xfrm>
                <a:off x="1347155" y="5559553"/>
                <a:ext cx="2110065" cy="338554"/>
              </a:xfrm>
              <a:prstGeom prst="rect">
                <a:avLst/>
              </a:prstGeom>
              <a:noFill/>
              <a:ln w="9525">
                <a:noFill/>
                <a:miter lim="800000"/>
                <a:headEnd/>
                <a:tailEnd/>
              </a:ln>
            </p:spPr>
            <p:txBody>
              <a:bodyPr wrap="none">
                <a:spAutoFit/>
              </a:bodyPr>
              <a:lstStyle/>
              <a:p>
                <a:pPr algn="ctr" eaLnBrk="0" hangingPunct="0"/>
                <a:r>
                  <a:rPr lang="fr-FR" sz="1600" b="1">
                    <a:solidFill>
                      <a:srgbClr val="2C4A75"/>
                    </a:solidFill>
                    <a:cs typeface="ヒラギノ角ゴ Pro W3"/>
                  </a:rPr>
                  <a:t>Ancienneté du diabète</a:t>
                </a:r>
              </a:p>
            </p:txBody>
          </p:sp>
          <p:sp>
            <p:nvSpPr>
              <p:cNvPr id="151621" name="Forme libre 96"/>
              <p:cNvSpPr>
                <a:spLocks/>
              </p:cNvSpPr>
              <p:nvPr/>
            </p:nvSpPr>
            <p:spPr bwMode="auto">
              <a:xfrm>
                <a:off x="1230362" y="3740040"/>
                <a:ext cx="2429033" cy="1515583"/>
              </a:xfrm>
              <a:custGeom>
                <a:avLst/>
                <a:gdLst>
                  <a:gd name="T0" fmla="*/ 297 w 4585447"/>
                  <a:gd name="T1" fmla="*/ 0 h 2931459"/>
                  <a:gd name="T2" fmla="*/ 0 w 4585447"/>
                  <a:gd name="T3" fmla="*/ 55984 h 2931459"/>
                  <a:gd name="T4" fmla="*/ 101319 w 4585447"/>
                  <a:gd name="T5" fmla="*/ 55984 h 2931459"/>
                  <a:gd name="T6" fmla="*/ 0 60000 65536"/>
                  <a:gd name="T7" fmla="*/ 0 60000 65536"/>
                  <a:gd name="T8" fmla="*/ 0 60000 65536"/>
                  <a:gd name="T9" fmla="*/ 0 w 4585447"/>
                  <a:gd name="T10" fmla="*/ 0 h 2931459"/>
                  <a:gd name="T11" fmla="*/ 4585447 w 4585447"/>
                  <a:gd name="T12" fmla="*/ 2931459 h 2931459"/>
                </a:gdLst>
                <a:ahLst/>
                <a:cxnLst>
                  <a:cxn ang="T6">
                    <a:pos x="T0" y="T1"/>
                  </a:cxn>
                  <a:cxn ang="T7">
                    <a:pos x="T2" y="T3"/>
                  </a:cxn>
                  <a:cxn ang="T8">
                    <a:pos x="T4" y="T5"/>
                  </a:cxn>
                </a:cxnLst>
                <a:rect l="T9" t="T10" r="T11" b="T12"/>
                <a:pathLst>
                  <a:path w="4585447" h="2931459">
                    <a:moveTo>
                      <a:pt x="13447" y="0"/>
                    </a:moveTo>
                    <a:cubicBezTo>
                      <a:pt x="8965" y="977153"/>
                      <a:pt x="4482" y="1954306"/>
                      <a:pt x="0" y="2931459"/>
                    </a:cubicBezTo>
                    <a:lnTo>
                      <a:pt x="4585447" y="2931459"/>
                    </a:lnTo>
                  </a:path>
                </a:pathLst>
              </a:custGeom>
              <a:noFill/>
              <a:ln w="9525" cap="flat" cmpd="sng" algn="ctr">
                <a:solidFill>
                  <a:schemeClr val="tx1"/>
                </a:solidFill>
                <a:prstDash val="solid"/>
                <a:round/>
                <a:headEnd type="none" w="med" len="med"/>
                <a:tailEnd type="none" w="med" len="med"/>
              </a:ln>
            </p:spPr>
            <p:txBody>
              <a:bodyPr/>
              <a:lstStyle/>
              <a:p>
                <a:endParaRPr lang="fr-FR"/>
              </a:p>
            </p:txBody>
          </p:sp>
          <p:sp>
            <p:nvSpPr>
              <p:cNvPr id="151622" name="ZoneTexte 97"/>
              <p:cNvSpPr txBox="1">
                <a:spLocks noChangeArrowheads="1"/>
              </p:cNvSpPr>
              <p:nvPr/>
            </p:nvSpPr>
            <p:spPr bwMode="auto">
              <a:xfrm>
                <a:off x="901795" y="5109849"/>
                <a:ext cx="276038"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0</a:t>
                </a:r>
              </a:p>
            </p:txBody>
          </p:sp>
          <p:sp>
            <p:nvSpPr>
              <p:cNvPr id="151623" name="ZoneTexte 102"/>
              <p:cNvSpPr txBox="1">
                <a:spLocks noChangeArrowheads="1"/>
              </p:cNvSpPr>
              <p:nvPr/>
            </p:nvSpPr>
            <p:spPr bwMode="auto">
              <a:xfrm>
                <a:off x="810425" y="4799901"/>
                <a:ext cx="367408"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20</a:t>
                </a:r>
              </a:p>
            </p:txBody>
          </p:sp>
          <p:sp>
            <p:nvSpPr>
              <p:cNvPr id="151624" name="ZoneTexte 103"/>
              <p:cNvSpPr txBox="1">
                <a:spLocks noChangeArrowheads="1"/>
              </p:cNvSpPr>
              <p:nvPr/>
            </p:nvSpPr>
            <p:spPr bwMode="auto">
              <a:xfrm>
                <a:off x="810425" y="4486469"/>
                <a:ext cx="367408"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40</a:t>
                </a:r>
              </a:p>
            </p:txBody>
          </p:sp>
          <p:sp>
            <p:nvSpPr>
              <p:cNvPr id="151625" name="ZoneTexte 104"/>
              <p:cNvSpPr txBox="1">
                <a:spLocks noChangeArrowheads="1"/>
              </p:cNvSpPr>
              <p:nvPr/>
            </p:nvSpPr>
            <p:spPr bwMode="auto">
              <a:xfrm>
                <a:off x="810425" y="4183579"/>
                <a:ext cx="367408"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60</a:t>
                </a:r>
              </a:p>
            </p:txBody>
          </p:sp>
          <p:sp>
            <p:nvSpPr>
              <p:cNvPr id="151626" name="ZoneTexte 105"/>
              <p:cNvSpPr txBox="1">
                <a:spLocks noChangeArrowheads="1"/>
              </p:cNvSpPr>
              <p:nvPr/>
            </p:nvSpPr>
            <p:spPr bwMode="auto">
              <a:xfrm>
                <a:off x="810425" y="3889197"/>
                <a:ext cx="367408"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80</a:t>
                </a:r>
              </a:p>
            </p:txBody>
          </p:sp>
          <p:sp>
            <p:nvSpPr>
              <p:cNvPr id="151627" name="ZoneTexte 106"/>
              <p:cNvSpPr txBox="1">
                <a:spLocks noChangeArrowheads="1"/>
              </p:cNvSpPr>
              <p:nvPr/>
            </p:nvSpPr>
            <p:spPr bwMode="auto">
              <a:xfrm>
                <a:off x="719053" y="3607515"/>
                <a:ext cx="458780" cy="307777"/>
              </a:xfrm>
              <a:prstGeom prst="rect">
                <a:avLst/>
              </a:prstGeom>
              <a:noFill/>
              <a:ln w="9525">
                <a:noFill/>
                <a:miter lim="800000"/>
                <a:headEnd/>
                <a:tailEnd/>
              </a:ln>
            </p:spPr>
            <p:txBody>
              <a:bodyPr wrap="none">
                <a:spAutoFit/>
              </a:bodyPr>
              <a:lstStyle/>
              <a:p>
                <a:pPr algn="r" eaLnBrk="0" hangingPunct="0"/>
                <a:r>
                  <a:rPr lang="fr-FR" sz="1400">
                    <a:solidFill>
                      <a:srgbClr val="2C4A75"/>
                    </a:solidFill>
                    <a:cs typeface="ヒラギノ角ゴ Pro W3"/>
                  </a:rPr>
                  <a:t>100</a:t>
                </a:r>
              </a:p>
            </p:txBody>
          </p:sp>
          <p:sp>
            <p:nvSpPr>
              <p:cNvPr id="151628" name="ZoneTexte 107"/>
              <p:cNvSpPr txBox="1">
                <a:spLocks noChangeArrowheads="1"/>
              </p:cNvSpPr>
              <p:nvPr/>
            </p:nvSpPr>
            <p:spPr bwMode="auto">
              <a:xfrm>
                <a:off x="2551171" y="5227366"/>
                <a:ext cx="1021963" cy="338554"/>
              </a:xfrm>
              <a:prstGeom prst="rect">
                <a:avLst/>
              </a:prstGeom>
              <a:noFill/>
              <a:ln w="9525">
                <a:noFill/>
                <a:miter lim="800000"/>
                <a:headEnd/>
                <a:tailEnd/>
              </a:ln>
            </p:spPr>
            <p:txBody>
              <a:bodyPr>
                <a:spAutoFit/>
              </a:bodyPr>
              <a:lstStyle/>
              <a:p>
                <a:pPr algn="ctr" eaLnBrk="0" hangingPunct="0"/>
                <a:r>
                  <a:rPr lang="fr-FR" sz="1600" b="1">
                    <a:solidFill>
                      <a:srgbClr val="2C4A75"/>
                    </a:solidFill>
                    <a:cs typeface="ヒラギノ角ゴ Pro W3"/>
                  </a:rPr>
                  <a:t>&gt;8 ans</a:t>
                </a:r>
              </a:p>
            </p:txBody>
          </p:sp>
          <p:sp>
            <p:nvSpPr>
              <p:cNvPr id="109" name="Rectangle 108"/>
              <p:cNvSpPr/>
              <p:nvPr/>
            </p:nvSpPr>
            <p:spPr>
              <a:xfrm>
                <a:off x="1472384" y="4046711"/>
                <a:ext cx="360000" cy="121285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10" name="Rectangle 109"/>
              <p:cNvSpPr/>
              <p:nvPr/>
            </p:nvSpPr>
            <p:spPr>
              <a:xfrm>
                <a:off x="1911607" y="4186411"/>
                <a:ext cx="360000" cy="1073150"/>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11" name="Rectangle 110"/>
              <p:cNvSpPr/>
              <p:nvPr/>
            </p:nvSpPr>
            <p:spPr>
              <a:xfrm>
                <a:off x="2659245" y="4643611"/>
                <a:ext cx="360000" cy="61595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12" name="Rectangle 111"/>
              <p:cNvSpPr/>
              <p:nvPr/>
            </p:nvSpPr>
            <p:spPr>
              <a:xfrm>
                <a:off x="3123043" y="4859511"/>
                <a:ext cx="360000" cy="400050"/>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cxnSp>
            <p:nvCxnSpPr>
              <p:cNvPr id="151641" name="Connecteur droit 115"/>
              <p:cNvCxnSpPr>
                <a:cxnSpLocks noChangeShapeType="1"/>
              </p:cNvCxnSpPr>
              <p:nvPr/>
            </p:nvCxnSpPr>
            <p:spPr bwMode="auto">
              <a:xfrm rot="10800000">
                <a:off x="1136881" y="4946967"/>
                <a:ext cx="96453" cy="0"/>
              </a:xfrm>
              <a:prstGeom prst="line">
                <a:avLst/>
              </a:prstGeom>
              <a:noFill/>
              <a:ln w="9525" algn="ctr">
                <a:solidFill>
                  <a:schemeClr val="tx1"/>
                </a:solidFill>
                <a:round/>
                <a:headEnd/>
                <a:tailEnd/>
              </a:ln>
            </p:spPr>
          </p:cxnSp>
          <p:cxnSp>
            <p:nvCxnSpPr>
              <p:cNvPr id="151642" name="Connecteur droit 116"/>
              <p:cNvCxnSpPr>
                <a:cxnSpLocks noChangeShapeType="1"/>
              </p:cNvCxnSpPr>
              <p:nvPr/>
            </p:nvCxnSpPr>
            <p:spPr bwMode="auto">
              <a:xfrm rot="10800000">
                <a:off x="1136881" y="4327595"/>
                <a:ext cx="96453" cy="0"/>
              </a:xfrm>
              <a:prstGeom prst="line">
                <a:avLst/>
              </a:prstGeom>
              <a:noFill/>
              <a:ln w="9525" algn="ctr">
                <a:solidFill>
                  <a:schemeClr val="tx1"/>
                </a:solidFill>
                <a:round/>
                <a:headEnd/>
                <a:tailEnd/>
              </a:ln>
            </p:spPr>
          </p:cxnSp>
          <p:cxnSp>
            <p:nvCxnSpPr>
              <p:cNvPr id="151643" name="Connecteur droit 117"/>
              <p:cNvCxnSpPr>
                <a:cxnSpLocks noChangeShapeType="1"/>
              </p:cNvCxnSpPr>
              <p:nvPr/>
            </p:nvCxnSpPr>
            <p:spPr bwMode="auto">
              <a:xfrm rot="10800000">
                <a:off x="1136881" y="4039563"/>
                <a:ext cx="96453" cy="0"/>
              </a:xfrm>
              <a:prstGeom prst="line">
                <a:avLst/>
              </a:prstGeom>
              <a:noFill/>
              <a:ln w="9525" algn="ctr">
                <a:solidFill>
                  <a:schemeClr val="tx1"/>
                </a:solidFill>
                <a:round/>
                <a:headEnd/>
                <a:tailEnd/>
              </a:ln>
            </p:spPr>
          </p:cxnSp>
          <p:cxnSp>
            <p:nvCxnSpPr>
              <p:cNvPr id="151644" name="Connecteur droit 118"/>
              <p:cNvCxnSpPr>
                <a:cxnSpLocks noChangeShapeType="1"/>
              </p:cNvCxnSpPr>
              <p:nvPr/>
            </p:nvCxnSpPr>
            <p:spPr bwMode="auto">
              <a:xfrm rot="10800000">
                <a:off x="1136881" y="3747006"/>
                <a:ext cx="96453" cy="0"/>
              </a:xfrm>
              <a:prstGeom prst="line">
                <a:avLst/>
              </a:prstGeom>
              <a:noFill/>
              <a:ln w="9525" algn="ctr">
                <a:solidFill>
                  <a:schemeClr val="tx1"/>
                </a:solidFill>
                <a:round/>
                <a:headEnd/>
                <a:tailEnd/>
              </a:ln>
            </p:spPr>
          </p:cxnSp>
          <p:sp>
            <p:nvSpPr>
              <p:cNvPr id="151645" name="ZoneTexte 66"/>
              <p:cNvSpPr txBox="1">
                <a:spLocks noChangeArrowheads="1"/>
              </p:cNvSpPr>
              <p:nvPr/>
            </p:nvSpPr>
            <p:spPr bwMode="auto">
              <a:xfrm>
                <a:off x="1485805" y="3100662"/>
                <a:ext cx="2447786"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HbA</a:t>
                </a:r>
                <a:r>
                  <a:rPr lang="fr-FR" sz="1600" b="1" baseline="-25000">
                    <a:solidFill>
                      <a:srgbClr val="2C4A75"/>
                    </a:solidFill>
                    <a:cs typeface="ヒラギノ角ゴ Pro W3"/>
                  </a:rPr>
                  <a:t>1c</a:t>
                </a:r>
                <a:r>
                  <a:rPr lang="fr-FR" sz="1600" b="1">
                    <a:solidFill>
                      <a:srgbClr val="2C4A75"/>
                    </a:solidFill>
                    <a:cs typeface="ヒラギノ角ゴ Pro W3"/>
                  </a:rPr>
                  <a:t>&lt; 6,1% et arrêt du trt</a:t>
                </a:r>
              </a:p>
            </p:txBody>
          </p:sp>
          <p:sp>
            <p:nvSpPr>
              <p:cNvPr id="68" name="Rectangle 67"/>
              <p:cNvSpPr/>
              <p:nvPr/>
            </p:nvSpPr>
            <p:spPr>
              <a:xfrm>
                <a:off x="1318990" y="3175457"/>
                <a:ext cx="146089" cy="112020"/>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51649" name="ZoneTexte 68"/>
              <p:cNvSpPr txBox="1">
                <a:spLocks noChangeArrowheads="1"/>
              </p:cNvSpPr>
              <p:nvPr/>
            </p:nvSpPr>
            <p:spPr bwMode="auto">
              <a:xfrm>
                <a:off x="1485805" y="2834556"/>
                <a:ext cx="1236236"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HbA</a:t>
                </a:r>
                <a:r>
                  <a:rPr lang="fr-FR" sz="1600" b="1" baseline="-25000">
                    <a:solidFill>
                      <a:srgbClr val="2C4A75"/>
                    </a:solidFill>
                    <a:cs typeface="ヒラギノ角ゴ Pro W3"/>
                  </a:rPr>
                  <a:t>1c</a:t>
                </a:r>
                <a:r>
                  <a:rPr lang="fr-FR" sz="1600" b="1">
                    <a:solidFill>
                      <a:srgbClr val="2C4A75"/>
                    </a:solidFill>
                    <a:cs typeface="ヒラギノ角ゴ Pro W3"/>
                  </a:rPr>
                  <a:t>&lt; 6,1%</a:t>
                </a:r>
              </a:p>
            </p:txBody>
          </p:sp>
          <p:sp>
            <p:nvSpPr>
              <p:cNvPr id="70" name="Rectangle 69"/>
              <p:cNvSpPr/>
              <p:nvPr/>
            </p:nvSpPr>
            <p:spPr>
              <a:xfrm>
                <a:off x="1318990" y="2978626"/>
                <a:ext cx="146089" cy="11202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51653" name="ZoneTexte 64"/>
              <p:cNvSpPr txBox="1">
                <a:spLocks noChangeArrowheads="1"/>
              </p:cNvSpPr>
              <p:nvPr/>
            </p:nvSpPr>
            <p:spPr bwMode="auto">
              <a:xfrm>
                <a:off x="1364016" y="3682539"/>
                <a:ext cx="727451" cy="369332"/>
              </a:xfrm>
              <a:prstGeom prst="rect">
                <a:avLst/>
              </a:prstGeom>
              <a:noFill/>
              <a:ln w="9525">
                <a:noFill/>
                <a:miter lim="800000"/>
                <a:headEnd/>
                <a:tailEnd/>
              </a:ln>
            </p:spPr>
            <p:txBody>
              <a:bodyPr>
                <a:spAutoFit/>
              </a:bodyPr>
              <a:lstStyle/>
              <a:p>
                <a:pPr eaLnBrk="0" hangingPunct="0"/>
                <a:r>
                  <a:rPr lang="fr-FR" sz="1800" b="1">
                    <a:solidFill>
                      <a:srgbClr val="2C4A75"/>
                    </a:solidFill>
                    <a:cs typeface="ヒラギノ角ゴ Pro W3"/>
                  </a:rPr>
                  <a:t>79%</a:t>
                </a:r>
              </a:p>
            </p:txBody>
          </p:sp>
          <p:sp>
            <p:nvSpPr>
              <p:cNvPr id="151654" name="ZoneTexte 65"/>
              <p:cNvSpPr txBox="1">
                <a:spLocks noChangeArrowheads="1"/>
              </p:cNvSpPr>
              <p:nvPr/>
            </p:nvSpPr>
            <p:spPr bwMode="auto">
              <a:xfrm>
                <a:off x="2553662" y="4252229"/>
                <a:ext cx="727451" cy="369332"/>
              </a:xfrm>
              <a:prstGeom prst="rect">
                <a:avLst/>
              </a:prstGeom>
              <a:noFill/>
              <a:ln w="9525">
                <a:noFill/>
                <a:miter lim="800000"/>
                <a:headEnd/>
                <a:tailEnd/>
              </a:ln>
            </p:spPr>
            <p:txBody>
              <a:bodyPr>
                <a:spAutoFit/>
              </a:bodyPr>
              <a:lstStyle/>
              <a:p>
                <a:pPr eaLnBrk="0" hangingPunct="0"/>
                <a:r>
                  <a:rPr lang="fr-FR" sz="1800" b="1">
                    <a:solidFill>
                      <a:srgbClr val="2C4A75"/>
                    </a:solidFill>
                    <a:cs typeface="ヒラギノ角ゴ Pro W3"/>
                  </a:rPr>
                  <a:t>38%</a:t>
                </a:r>
              </a:p>
            </p:txBody>
          </p:sp>
        </p:grpSp>
      </p:grpSp>
      <p:grpSp>
        <p:nvGrpSpPr>
          <p:cNvPr id="4" name="Groupe 159"/>
          <p:cNvGrpSpPr>
            <a:grpSpLocks/>
          </p:cNvGrpSpPr>
          <p:nvPr/>
        </p:nvGrpSpPr>
        <p:grpSpPr bwMode="auto">
          <a:xfrm>
            <a:off x="4518025" y="2447925"/>
            <a:ext cx="4287838" cy="3559175"/>
            <a:chOff x="4642340" y="2448065"/>
            <a:chExt cx="4288762" cy="3559257"/>
          </a:xfrm>
        </p:grpSpPr>
        <p:sp>
          <p:nvSpPr>
            <p:cNvPr id="151560" name="Text Box 11"/>
            <p:cNvSpPr txBox="1">
              <a:spLocks noChangeArrowheads="1"/>
            </p:cNvSpPr>
            <p:nvPr/>
          </p:nvSpPr>
          <p:spPr bwMode="auto">
            <a:xfrm>
              <a:off x="4703990" y="2540426"/>
              <a:ext cx="4227112" cy="330860"/>
            </a:xfrm>
            <a:prstGeom prst="rect">
              <a:avLst/>
            </a:prstGeom>
            <a:noFill/>
            <a:ln w="9525">
              <a:noFill/>
              <a:miter lim="800000"/>
              <a:headEnd/>
              <a:tailEnd/>
            </a:ln>
          </p:spPr>
          <p:txBody>
            <a:bodyPr>
              <a:spAutoFit/>
            </a:bodyPr>
            <a:lstStyle/>
            <a:p>
              <a:pPr algn="ctr" eaLnBrk="0" hangingPunct="0">
                <a:lnSpc>
                  <a:spcPts val="1800"/>
                </a:lnSpc>
              </a:pPr>
              <a:r>
                <a:rPr lang="fr-FR" sz="2000" b="1">
                  <a:solidFill>
                    <a:srgbClr val="2C4A75"/>
                  </a:solidFill>
                  <a:cs typeface="ヒラギノ角ゴ Pro W3"/>
                </a:rPr>
                <a:t>Influence de la perte de poids</a:t>
              </a:r>
            </a:p>
          </p:txBody>
        </p:sp>
        <p:grpSp>
          <p:nvGrpSpPr>
            <p:cNvPr id="151561" name="Groupe 135"/>
            <p:cNvGrpSpPr>
              <a:grpSpLocks/>
            </p:cNvGrpSpPr>
            <p:nvPr/>
          </p:nvGrpSpPr>
          <p:grpSpPr bwMode="auto">
            <a:xfrm>
              <a:off x="4696694" y="2448065"/>
              <a:ext cx="4128656" cy="3559257"/>
              <a:chOff x="4696694" y="2448065"/>
              <a:chExt cx="4128656" cy="3559257"/>
            </a:xfrm>
          </p:grpSpPr>
          <p:sp>
            <p:nvSpPr>
              <p:cNvPr id="135" name="Arrondir un rectangle avec un coin diagonal 134"/>
              <p:cNvSpPr/>
              <p:nvPr/>
            </p:nvSpPr>
            <p:spPr bwMode="auto">
              <a:xfrm>
                <a:off x="4696694" y="2448065"/>
                <a:ext cx="4128656" cy="3559257"/>
              </a:xfrm>
              <a:prstGeom prst="round2DiagRect">
                <a:avLst>
                  <a:gd name="adj1" fmla="val 8914"/>
                  <a:gd name="adj2" fmla="val 0"/>
                </a:avLst>
              </a:prstGeom>
              <a:solidFill>
                <a:schemeClr val="accent6">
                  <a:lumMod val="40000"/>
                  <a:lumOff val="60000"/>
                </a:schemeClr>
              </a:solidFill>
              <a:ln>
                <a:solidFill>
                  <a:schemeClr val="bg1"/>
                </a:solid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threePt" dir="t">
                  <a:rot lat="0" lon="0" rev="1200000"/>
                </a:lightRig>
              </a:scene3d>
              <a:sp3d>
                <a:bevelT w="50800" h="19050"/>
              </a:sp3d>
            </p:spPr>
            <p:style>
              <a:lnRef idx="0">
                <a:schemeClr val="accent5"/>
              </a:lnRef>
              <a:fillRef idx="3">
                <a:schemeClr val="accent5"/>
              </a:fillRef>
              <a:effectRef idx="3">
                <a:schemeClr val="accent5"/>
              </a:effectRef>
              <a:fontRef idx="minor">
                <a:schemeClr val="lt1"/>
              </a:fontRef>
            </p:style>
            <p:txBody>
              <a:bodyPr/>
              <a:lstStyle/>
              <a:p>
                <a:pPr eaLnBrk="0" hangingPunct="0">
                  <a:defRPr/>
                </a:pPr>
                <a:endParaRPr lang="fr-FR">
                  <a:solidFill>
                    <a:srgbClr val="2C4A75"/>
                  </a:solidFill>
                  <a:latin typeface="Calibri" pitchFamily="1" charset="0"/>
                </a:endParaRPr>
              </a:p>
            </p:txBody>
          </p:sp>
          <p:sp>
            <p:nvSpPr>
              <p:cNvPr id="151566" name="ZoneTexte 83"/>
              <p:cNvSpPr txBox="1">
                <a:spLocks noChangeArrowheads="1"/>
              </p:cNvSpPr>
              <p:nvPr/>
            </p:nvSpPr>
            <p:spPr bwMode="auto">
              <a:xfrm>
                <a:off x="5518505" y="5559553"/>
                <a:ext cx="2595198" cy="338554"/>
              </a:xfrm>
              <a:prstGeom prst="rect">
                <a:avLst/>
              </a:prstGeom>
              <a:noFill/>
              <a:ln w="9525">
                <a:noFill/>
                <a:miter lim="800000"/>
                <a:headEnd/>
                <a:tailEnd/>
              </a:ln>
            </p:spPr>
            <p:txBody>
              <a:bodyPr wrap="none">
                <a:spAutoFit/>
              </a:bodyPr>
              <a:lstStyle/>
              <a:p>
                <a:pPr algn="ctr" eaLnBrk="0" hangingPunct="0"/>
                <a:r>
                  <a:rPr lang="fr-FR" sz="1600" b="1">
                    <a:solidFill>
                      <a:srgbClr val="2C4A75"/>
                    </a:solidFill>
                    <a:cs typeface="ヒラギノ角ゴ Pro W3"/>
                  </a:rPr>
                  <a:t>Diminution de l’IMC (kg/m</a:t>
                </a:r>
                <a:r>
                  <a:rPr lang="fr-FR" sz="1600" b="1" baseline="30000">
                    <a:solidFill>
                      <a:srgbClr val="2C4A75"/>
                    </a:solidFill>
                    <a:cs typeface="ヒラギノ角ゴ Pro W3"/>
                  </a:rPr>
                  <a:t>2</a:t>
                </a:r>
                <a:r>
                  <a:rPr lang="fr-FR" sz="1600" b="1">
                    <a:solidFill>
                      <a:srgbClr val="2C4A75"/>
                    </a:solidFill>
                    <a:cs typeface="ヒラギノ角ゴ Pro W3"/>
                  </a:rPr>
                  <a:t>)</a:t>
                </a:r>
              </a:p>
            </p:txBody>
          </p:sp>
          <p:sp>
            <p:nvSpPr>
              <p:cNvPr id="151567" name="ZoneTexte 84"/>
              <p:cNvSpPr txBox="1">
                <a:spLocks noChangeArrowheads="1"/>
              </p:cNvSpPr>
              <p:nvPr/>
            </p:nvSpPr>
            <p:spPr bwMode="auto">
              <a:xfrm rot="-5400000">
                <a:off x="4114737" y="4346588"/>
                <a:ext cx="1792094" cy="307777"/>
              </a:xfrm>
              <a:prstGeom prst="rect">
                <a:avLst/>
              </a:prstGeom>
              <a:noFill/>
              <a:ln w="9525">
                <a:noFill/>
                <a:miter lim="800000"/>
                <a:headEnd/>
                <a:tailEnd/>
              </a:ln>
            </p:spPr>
            <p:txBody>
              <a:bodyPr wrap="none">
                <a:spAutoFit/>
              </a:bodyPr>
              <a:lstStyle/>
              <a:p>
                <a:pPr algn="ctr" eaLnBrk="0" hangingPunct="0"/>
                <a:r>
                  <a:rPr lang="fr-FR" sz="1400" b="1">
                    <a:solidFill>
                      <a:srgbClr val="2C4A75"/>
                    </a:solidFill>
                    <a:cs typeface="ヒラギノ角ゴ Pro W3"/>
                  </a:rPr>
                  <a:t>Rémission du DT2 (%)</a:t>
                </a:r>
              </a:p>
            </p:txBody>
          </p:sp>
          <p:sp>
            <p:nvSpPr>
              <p:cNvPr id="86" name="Rectangle 85"/>
              <p:cNvSpPr/>
              <p:nvPr/>
            </p:nvSpPr>
            <p:spPr>
              <a:xfrm>
                <a:off x="5696438" y="4352060"/>
                <a:ext cx="360000" cy="89166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87" name="Rectangle 86"/>
              <p:cNvSpPr/>
              <p:nvPr/>
            </p:nvSpPr>
            <p:spPr>
              <a:xfrm>
                <a:off x="6117222" y="4704484"/>
                <a:ext cx="360000" cy="539241"/>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151574" name="ZoneTexte 87"/>
              <p:cNvSpPr txBox="1">
                <a:spLocks noChangeArrowheads="1"/>
              </p:cNvSpPr>
              <p:nvPr/>
            </p:nvSpPr>
            <p:spPr bwMode="auto">
              <a:xfrm>
                <a:off x="5279367" y="5115091"/>
                <a:ext cx="263214" cy="276999"/>
              </a:xfrm>
              <a:prstGeom prst="rect">
                <a:avLst/>
              </a:prstGeom>
              <a:noFill/>
              <a:ln w="9525">
                <a:noFill/>
                <a:miter lim="800000"/>
                <a:headEnd/>
                <a:tailEnd/>
              </a:ln>
            </p:spPr>
            <p:txBody>
              <a:bodyPr wrap="none">
                <a:spAutoFit/>
              </a:bodyPr>
              <a:lstStyle/>
              <a:p>
                <a:pPr algn="r" eaLnBrk="0" hangingPunct="0"/>
                <a:r>
                  <a:rPr lang="fr-FR" sz="1200">
                    <a:solidFill>
                      <a:srgbClr val="2C4A75"/>
                    </a:solidFill>
                    <a:cs typeface="ヒラギノ角ゴ Pro W3"/>
                  </a:rPr>
                  <a:t>0</a:t>
                </a:r>
              </a:p>
            </p:txBody>
          </p:sp>
          <p:sp>
            <p:nvSpPr>
              <p:cNvPr id="151575" name="ZoneTexte 88"/>
              <p:cNvSpPr txBox="1">
                <a:spLocks noChangeArrowheads="1"/>
              </p:cNvSpPr>
              <p:nvPr/>
            </p:nvSpPr>
            <p:spPr bwMode="auto">
              <a:xfrm>
                <a:off x="5200821" y="4715934"/>
                <a:ext cx="341760" cy="276999"/>
              </a:xfrm>
              <a:prstGeom prst="rect">
                <a:avLst/>
              </a:prstGeom>
              <a:noFill/>
              <a:ln w="9525">
                <a:noFill/>
                <a:miter lim="800000"/>
                <a:headEnd/>
                <a:tailEnd/>
              </a:ln>
            </p:spPr>
            <p:txBody>
              <a:bodyPr wrap="none">
                <a:spAutoFit/>
              </a:bodyPr>
              <a:lstStyle/>
              <a:p>
                <a:pPr algn="r" eaLnBrk="0" hangingPunct="0"/>
                <a:r>
                  <a:rPr lang="fr-FR" sz="1200">
                    <a:solidFill>
                      <a:srgbClr val="2C4A75"/>
                    </a:solidFill>
                    <a:cs typeface="ヒラギノ角ゴ Pro W3"/>
                  </a:rPr>
                  <a:t>25</a:t>
                </a:r>
              </a:p>
            </p:txBody>
          </p:sp>
          <p:sp>
            <p:nvSpPr>
              <p:cNvPr id="151576" name="ZoneTexte 89"/>
              <p:cNvSpPr txBox="1">
                <a:spLocks noChangeArrowheads="1"/>
              </p:cNvSpPr>
              <p:nvPr/>
            </p:nvSpPr>
            <p:spPr bwMode="auto">
              <a:xfrm>
                <a:off x="5191296" y="4327319"/>
                <a:ext cx="341760" cy="276999"/>
              </a:xfrm>
              <a:prstGeom prst="rect">
                <a:avLst/>
              </a:prstGeom>
              <a:noFill/>
              <a:ln w="9525">
                <a:noFill/>
                <a:miter lim="800000"/>
                <a:headEnd/>
                <a:tailEnd/>
              </a:ln>
            </p:spPr>
            <p:txBody>
              <a:bodyPr wrap="none">
                <a:spAutoFit/>
              </a:bodyPr>
              <a:lstStyle/>
              <a:p>
                <a:pPr algn="r" eaLnBrk="0" hangingPunct="0"/>
                <a:r>
                  <a:rPr lang="fr-FR" sz="1200">
                    <a:solidFill>
                      <a:srgbClr val="2C4A75"/>
                    </a:solidFill>
                    <a:cs typeface="ヒラギノ角ゴ Pro W3"/>
                  </a:rPr>
                  <a:t>50</a:t>
                </a:r>
              </a:p>
            </p:txBody>
          </p:sp>
          <p:sp>
            <p:nvSpPr>
              <p:cNvPr id="151577" name="ZoneTexte 90"/>
              <p:cNvSpPr txBox="1">
                <a:spLocks noChangeArrowheads="1"/>
              </p:cNvSpPr>
              <p:nvPr/>
            </p:nvSpPr>
            <p:spPr bwMode="auto">
              <a:xfrm>
                <a:off x="5200821" y="3956737"/>
                <a:ext cx="341760" cy="276999"/>
              </a:xfrm>
              <a:prstGeom prst="rect">
                <a:avLst/>
              </a:prstGeom>
              <a:noFill/>
              <a:ln w="9525">
                <a:noFill/>
                <a:miter lim="800000"/>
                <a:headEnd/>
                <a:tailEnd/>
              </a:ln>
            </p:spPr>
            <p:txBody>
              <a:bodyPr wrap="none">
                <a:spAutoFit/>
              </a:bodyPr>
              <a:lstStyle/>
              <a:p>
                <a:pPr algn="r" eaLnBrk="0" hangingPunct="0"/>
                <a:r>
                  <a:rPr lang="fr-FR" sz="1200">
                    <a:solidFill>
                      <a:srgbClr val="2C4A75"/>
                    </a:solidFill>
                    <a:cs typeface="ヒラギノ角ゴ Pro W3"/>
                  </a:rPr>
                  <a:t>75</a:t>
                </a:r>
              </a:p>
            </p:txBody>
          </p:sp>
          <p:sp>
            <p:nvSpPr>
              <p:cNvPr id="151578" name="ZoneTexte 93"/>
              <p:cNvSpPr txBox="1">
                <a:spLocks noChangeArrowheads="1"/>
              </p:cNvSpPr>
              <p:nvPr/>
            </p:nvSpPr>
            <p:spPr bwMode="auto">
              <a:xfrm>
                <a:off x="5122273" y="3570280"/>
                <a:ext cx="420308" cy="276999"/>
              </a:xfrm>
              <a:prstGeom prst="rect">
                <a:avLst/>
              </a:prstGeom>
              <a:noFill/>
              <a:ln w="9525">
                <a:noFill/>
                <a:miter lim="800000"/>
                <a:headEnd/>
                <a:tailEnd/>
              </a:ln>
            </p:spPr>
            <p:txBody>
              <a:bodyPr wrap="none">
                <a:spAutoFit/>
              </a:bodyPr>
              <a:lstStyle/>
              <a:p>
                <a:pPr algn="r" eaLnBrk="0" hangingPunct="0"/>
                <a:r>
                  <a:rPr lang="fr-FR" sz="1200">
                    <a:solidFill>
                      <a:srgbClr val="2C4A75"/>
                    </a:solidFill>
                    <a:cs typeface="ヒラギノ角ゴ Pro W3"/>
                  </a:rPr>
                  <a:t>100</a:t>
                </a:r>
              </a:p>
            </p:txBody>
          </p:sp>
          <p:sp>
            <p:nvSpPr>
              <p:cNvPr id="151579" name="Forme libre 94"/>
              <p:cNvSpPr>
                <a:spLocks/>
              </p:cNvSpPr>
              <p:nvPr/>
            </p:nvSpPr>
            <p:spPr bwMode="auto">
              <a:xfrm>
                <a:off x="5557051" y="3689652"/>
                <a:ext cx="3060476" cy="1554961"/>
              </a:xfrm>
              <a:custGeom>
                <a:avLst/>
                <a:gdLst>
                  <a:gd name="T0" fmla="*/ 1189 w 4585447"/>
                  <a:gd name="T1" fmla="*/ 0 h 2931459"/>
                  <a:gd name="T2" fmla="*/ 0 w 4585447"/>
                  <a:gd name="T3" fmla="*/ 65298 h 2931459"/>
                  <a:gd name="T4" fmla="*/ 405347 w 4585447"/>
                  <a:gd name="T5" fmla="*/ 65298 h 2931459"/>
                  <a:gd name="T6" fmla="*/ 0 60000 65536"/>
                  <a:gd name="T7" fmla="*/ 0 60000 65536"/>
                  <a:gd name="T8" fmla="*/ 0 60000 65536"/>
                  <a:gd name="T9" fmla="*/ 0 w 4585447"/>
                  <a:gd name="T10" fmla="*/ 0 h 2931459"/>
                  <a:gd name="T11" fmla="*/ 4585447 w 4585447"/>
                  <a:gd name="T12" fmla="*/ 2931459 h 2931459"/>
                </a:gdLst>
                <a:ahLst/>
                <a:cxnLst>
                  <a:cxn ang="T6">
                    <a:pos x="T0" y="T1"/>
                  </a:cxn>
                  <a:cxn ang="T7">
                    <a:pos x="T2" y="T3"/>
                  </a:cxn>
                  <a:cxn ang="T8">
                    <a:pos x="T4" y="T5"/>
                  </a:cxn>
                </a:cxnLst>
                <a:rect l="T9" t="T10" r="T11" b="T12"/>
                <a:pathLst>
                  <a:path w="4585447" h="2931459">
                    <a:moveTo>
                      <a:pt x="13447" y="0"/>
                    </a:moveTo>
                    <a:cubicBezTo>
                      <a:pt x="8965" y="977153"/>
                      <a:pt x="4482" y="1954306"/>
                      <a:pt x="0" y="2931459"/>
                    </a:cubicBezTo>
                    <a:lnTo>
                      <a:pt x="4585447" y="2931459"/>
                    </a:lnTo>
                  </a:path>
                </a:pathLst>
              </a:custGeom>
              <a:noFill/>
              <a:ln w="9525" cap="flat" cmpd="sng" algn="ctr">
                <a:solidFill>
                  <a:schemeClr val="tx1"/>
                </a:solidFill>
                <a:prstDash val="solid"/>
                <a:round/>
                <a:headEnd type="none" w="med" len="med"/>
                <a:tailEnd type="none" w="med" len="med"/>
              </a:ln>
            </p:spPr>
            <p:txBody>
              <a:bodyPr/>
              <a:lstStyle/>
              <a:p>
                <a:endParaRPr lang="fr-FR"/>
              </a:p>
            </p:txBody>
          </p:sp>
          <p:cxnSp>
            <p:nvCxnSpPr>
              <p:cNvPr id="151580" name="Connecteur droit 95"/>
              <p:cNvCxnSpPr>
                <a:cxnSpLocks noChangeShapeType="1"/>
              </p:cNvCxnSpPr>
              <p:nvPr/>
            </p:nvCxnSpPr>
            <p:spPr bwMode="auto">
              <a:xfrm rot="10800000">
                <a:off x="5475764" y="3703002"/>
                <a:ext cx="96453" cy="0"/>
              </a:xfrm>
              <a:prstGeom prst="line">
                <a:avLst/>
              </a:prstGeom>
              <a:noFill/>
              <a:ln w="9525" algn="ctr">
                <a:solidFill>
                  <a:schemeClr val="tx1"/>
                </a:solidFill>
                <a:round/>
                <a:headEnd/>
                <a:tailEnd/>
              </a:ln>
            </p:spPr>
          </p:cxnSp>
          <p:cxnSp>
            <p:nvCxnSpPr>
              <p:cNvPr id="151581" name="Connecteur droit 98"/>
              <p:cNvCxnSpPr>
                <a:cxnSpLocks noChangeShapeType="1"/>
              </p:cNvCxnSpPr>
              <p:nvPr/>
            </p:nvCxnSpPr>
            <p:spPr bwMode="auto">
              <a:xfrm rot="10800000">
                <a:off x="5475764" y="4083861"/>
                <a:ext cx="96453" cy="0"/>
              </a:xfrm>
              <a:prstGeom prst="line">
                <a:avLst/>
              </a:prstGeom>
              <a:noFill/>
              <a:ln w="9525" algn="ctr">
                <a:solidFill>
                  <a:schemeClr val="tx1"/>
                </a:solidFill>
                <a:round/>
                <a:headEnd/>
                <a:tailEnd/>
              </a:ln>
            </p:spPr>
          </p:cxnSp>
          <p:cxnSp>
            <p:nvCxnSpPr>
              <p:cNvPr id="151582" name="Connecteur droit 99"/>
              <p:cNvCxnSpPr>
                <a:cxnSpLocks noChangeShapeType="1"/>
              </p:cNvCxnSpPr>
              <p:nvPr/>
            </p:nvCxnSpPr>
            <p:spPr bwMode="auto">
              <a:xfrm rot="10800000">
                <a:off x="5475764" y="4464720"/>
                <a:ext cx="96453" cy="0"/>
              </a:xfrm>
              <a:prstGeom prst="line">
                <a:avLst/>
              </a:prstGeom>
              <a:noFill/>
              <a:ln w="9525" algn="ctr">
                <a:solidFill>
                  <a:schemeClr val="tx1"/>
                </a:solidFill>
                <a:round/>
                <a:headEnd/>
                <a:tailEnd/>
              </a:ln>
            </p:spPr>
          </p:cxnSp>
          <p:cxnSp>
            <p:nvCxnSpPr>
              <p:cNvPr id="151583" name="Connecteur droit 100"/>
              <p:cNvCxnSpPr>
                <a:cxnSpLocks noChangeShapeType="1"/>
              </p:cNvCxnSpPr>
              <p:nvPr/>
            </p:nvCxnSpPr>
            <p:spPr bwMode="auto">
              <a:xfrm rot="10800000">
                <a:off x="5475764" y="4845579"/>
                <a:ext cx="96453" cy="0"/>
              </a:xfrm>
              <a:prstGeom prst="line">
                <a:avLst/>
              </a:prstGeom>
              <a:noFill/>
              <a:ln w="9525" algn="ctr">
                <a:solidFill>
                  <a:schemeClr val="tx1"/>
                </a:solidFill>
                <a:round/>
                <a:headEnd/>
                <a:tailEnd/>
              </a:ln>
            </p:spPr>
          </p:cxnSp>
          <p:sp>
            <p:nvSpPr>
              <p:cNvPr id="102" name="Rectangle 101"/>
              <p:cNvSpPr/>
              <p:nvPr/>
            </p:nvSpPr>
            <p:spPr>
              <a:xfrm>
                <a:off x="6773396" y="4030876"/>
                <a:ext cx="360000" cy="121285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113" name="Rectangle 112"/>
              <p:cNvSpPr/>
              <p:nvPr/>
            </p:nvSpPr>
            <p:spPr>
              <a:xfrm>
                <a:off x="7198135" y="4123460"/>
                <a:ext cx="360000" cy="1114527"/>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114" name="Rectangle 113"/>
              <p:cNvSpPr/>
              <p:nvPr/>
            </p:nvSpPr>
            <p:spPr>
              <a:xfrm>
                <a:off x="7805463" y="3856760"/>
                <a:ext cx="360000" cy="138696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115" name="Rectangle 114"/>
              <p:cNvSpPr/>
              <p:nvPr/>
            </p:nvSpPr>
            <p:spPr>
              <a:xfrm>
                <a:off x="8242077" y="4228234"/>
                <a:ext cx="360000" cy="1012423"/>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endParaRPr>
              </a:p>
            </p:txBody>
          </p:sp>
          <p:sp>
            <p:nvSpPr>
              <p:cNvPr id="151596" name="ZoneTexte 119"/>
              <p:cNvSpPr txBox="1">
                <a:spLocks noChangeArrowheads="1"/>
              </p:cNvSpPr>
              <p:nvPr/>
            </p:nvSpPr>
            <p:spPr bwMode="auto">
              <a:xfrm>
                <a:off x="5809371" y="5246073"/>
                <a:ext cx="457176" cy="307777"/>
              </a:xfrm>
              <a:prstGeom prst="rect">
                <a:avLst/>
              </a:prstGeom>
              <a:noFill/>
              <a:ln w="9525">
                <a:noFill/>
                <a:miter lim="800000"/>
                <a:headEnd/>
                <a:tailEnd/>
              </a:ln>
            </p:spPr>
            <p:txBody>
              <a:bodyPr wrap="none">
                <a:spAutoFit/>
              </a:bodyPr>
              <a:lstStyle/>
              <a:p>
                <a:pPr algn="r" eaLnBrk="0" hangingPunct="0"/>
                <a:r>
                  <a:rPr lang="fr-FR" sz="1400" b="1">
                    <a:solidFill>
                      <a:srgbClr val="2C4A75"/>
                    </a:solidFill>
                    <a:cs typeface="ヒラギノ角ゴ Pro W3"/>
                  </a:rPr>
                  <a:t>&lt;10</a:t>
                </a:r>
              </a:p>
            </p:txBody>
          </p:sp>
          <p:sp>
            <p:nvSpPr>
              <p:cNvPr id="151597" name="ZoneTexte 120"/>
              <p:cNvSpPr txBox="1">
                <a:spLocks noChangeArrowheads="1"/>
              </p:cNvSpPr>
              <p:nvPr/>
            </p:nvSpPr>
            <p:spPr bwMode="auto">
              <a:xfrm>
                <a:off x="6759857" y="5246073"/>
                <a:ext cx="604653" cy="307777"/>
              </a:xfrm>
              <a:prstGeom prst="rect">
                <a:avLst/>
              </a:prstGeom>
              <a:noFill/>
              <a:ln w="9525">
                <a:noFill/>
                <a:miter lim="800000"/>
                <a:headEnd/>
                <a:tailEnd/>
              </a:ln>
            </p:spPr>
            <p:txBody>
              <a:bodyPr wrap="none">
                <a:spAutoFit/>
              </a:bodyPr>
              <a:lstStyle/>
              <a:p>
                <a:pPr algn="r" eaLnBrk="0" hangingPunct="0"/>
                <a:r>
                  <a:rPr lang="fr-FR" sz="1400" b="1">
                    <a:solidFill>
                      <a:srgbClr val="2C4A75"/>
                    </a:solidFill>
                    <a:cs typeface="ヒラギノ角ゴ Pro W3"/>
                  </a:rPr>
                  <a:t>10-15</a:t>
                </a:r>
              </a:p>
            </p:txBody>
          </p:sp>
          <p:sp>
            <p:nvSpPr>
              <p:cNvPr id="151598" name="ZoneTexte 121"/>
              <p:cNvSpPr txBox="1">
                <a:spLocks noChangeArrowheads="1"/>
              </p:cNvSpPr>
              <p:nvPr/>
            </p:nvSpPr>
            <p:spPr bwMode="auto">
              <a:xfrm>
                <a:off x="7887008" y="5246073"/>
                <a:ext cx="457176" cy="307777"/>
              </a:xfrm>
              <a:prstGeom prst="rect">
                <a:avLst/>
              </a:prstGeom>
              <a:noFill/>
              <a:ln w="9525">
                <a:noFill/>
                <a:miter lim="800000"/>
                <a:headEnd/>
                <a:tailEnd/>
              </a:ln>
            </p:spPr>
            <p:txBody>
              <a:bodyPr wrap="none">
                <a:spAutoFit/>
              </a:bodyPr>
              <a:lstStyle/>
              <a:p>
                <a:pPr algn="r" eaLnBrk="0" hangingPunct="0"/>
                <a:r>
                  <a:rPr lang="fr-FR" sz="1400" b="1">
                    <a:solidFill>
                      <a:srgbClr val="2C4A75"/>
                    </a:solidFill>
                    <a:cs typeface="ヒラギノ角ゴ Pro W3"/>
                  </a:rPr>
                  <a:t>&gt;15</a:t>
                </a:r>
              </a:p>
            </p:txBody>
          </p:sp>
          <p:cxnSp>
            <p:nvCxnSpPr>
              <p:cNvPr id="151599" name="Connecteur droit 122"/>
              <p:cNvCxnSpPr>
                <a:cxnSpLocks noChangeShapeType="1"/>
              </p:cNvCxnSpPr>
              <p:nvPr/>
            </p:nvCxnSpPr>
            <p:spPr bwMode="auto">
              <a:xfrm flipV="1">
                <a:off x="6079629" y="5248247"/>
                <a:ext cx="0" cy="37966"/>
              </a:xfrm>
              <a:prstGeom prst="line">
                <a:avLst/>
              </a:prstGeom>
              <a:noFill/>
              <a:ln w="9525" algn="ctr">
                <a:solidFill>
                  <a:schemeClr val="tx1"/>
                </a:solidFill>
                <a:round/>
                <a:headEnd/>
                <a:tailEnd/>
              </a:ln>
            </p:spPr>
          </p:cxnSp>
          <p:cxnSp>
            <p:nvCxnSpPr>
              <p:cNvPr id="151600" name="Connecteur droit 123"/>
              <p:cNvCxnSpPr>
                <a:cxnSpLocks noChangeShapeType="1"/>
              </p:cNvCxnSpPr>
              <p:nvPr/>
            </p:nvCxnSpPr>
            <p:spPr bwMode="auto">
              <a:xfrm flipV="1">
                <a:off x="7133138" y="5248247"/>
                <a:ext cx="0" cy="37966"/>
              </a:xfrm>
              <a:prstGeom prst="line">
                <a:avLst/>
              </a:prstGeom>
              <a:noFill/>
              <a:ln w="9525" algn="ctr">
                <a:solidFill>
                  <a:schemeClr val="tx1"/>
                </a:solidFill>
                <a:round/>
                <a:headEnd/>
                <a:tailEnd/>
              </a:ln>
            </p:spPr>
          </p:cxnSp>
          <p:sp>
            <p:nvSpPr>
              <p:cNvPr id="151601" name="ZoneTexte 79"/>
              <p:cNvSpPr txBox="1">
                <a:spLocks noChangeArrowheads="1"/>
              </p:cNvSpPr>
              <p:nvPr/>
            </p:nvSpPr>
            <p:spPr bwMode="auto">
              <a:xfrm>
                <a:off x="5612760" y="3959756"/>
                <a:ext cx="727451" cy="369332"/>
              </a:xfrm>
              <a:prstGeom prst="rect">
                <a:avLst/>
              </a:prstGeom>
              <a:noFill/>
              <a:ln w="9525">
                <a:noFill/>
                <a:miter lim="800000"/>
                <a:headEnd/>
                <a:tailEnd/>
              </a:ln>
            </p:spPr>
            <p:txBody>
              <a:bodyPr>
                <a:spAutoFit/>
              </a:bodyPr>
              <a:lstStyle/>
              <a:p>
                <a:pPr eaLnBrk="0" hangingPunct="0"/>
                <a:r>
                  <a:rPr lang="fr-FR" sz="1800" b="1">
                    <a:solidFill>
                      <a:srgbClr val="2C4A75"/>
                    </a:solidFill>
                    <a:cs typeface="ヒラギノ角ゴ Pro W3"/>
                  </a:rPr>
                  <a:t>53%</a:t>
                </a:r>
              </a:p>
            </p:txBody>
          </p:sp>
          <p:sp>
            <p:nvSpPr>
              <p:cNvPr id="151602" name="ZoneTexte 80"/>
              <p:cNvSpPr txBox="1">
                <a:spLocks noChangeArrowheads="1"/>
              </p:cNvSpPr>
              <p:nvPr/>
            </p:nvSpPr>
            <p:spPr bwMode="auto">
              <a:xfrm>
                <a:off x="6655971" y="3662459"/>
                <a:ext cx="727451" cy="369332"/>
              </a:xfrm>
              <a:prstGeom prst="rect">
                <a:avLst/>
              </a:prstGeom>
              <a:noFill/>
              <a:ln w="9525">
                <a:noFill/>
                <a:miter lim="800000"/>
                <a:headEnd/>
                <a:tailEnd/>
              </a:ln>
            </p:spPr>
            <p:txBody>
              <a:bodyPr>
                <a:spAutoFit/>
              </a:bodyPr>
              <a:lstStyle/>
              <a:p>
                <a:pPr eaLnBrk="0" hangingPunct="0"/>
                <a:r>
                  <a:rPr lang="fr-FR" sz="1800" b="1">
                    <a:solidFill>
                      <a:srgbClr val="2C4A75"/>
                    </a:solidFill>
                    <a:cs typeface="ヒラギノ角ゴ Pro W3"/>
                  </a:rPr>
                  <a:t>74%</a:t>
                </a:r>
              </a:p>
            </p:txBody>
          </p:sp>
          <p:sp>
            <p:nvSpPr>
              <p:cNvPr id="151603" name="ZoneTexte 81"/>
              <p:cNvSpPr txBox="1">
                <a:spLocks noChangeArrowheads="1"/>
              </p:cNvSpPr>
              <p:nvPr/>
            </p:nvSpPr>
            <p:spPr bwMode="auto">
              <a:xfrm>
                <a:off x="7683801" y="3483751"/>
                <a:ext cx="727451" cy="369332"/>
              </a:xfrm>
              <a:prstGeom prst="rect">
                <a:avLst/>
              </a:prstGeom>
              <a:noFill/>
              <a:ln w="9525">
                <a:noFill/>
                <a:miter lim="800000"/>
                <a:headEnd/>
                <a:tailEnd/>
              </a:ln>
            </p:spPr>
            <p:txBody>
              <a:bodyPr>
                <a:spAutoFit/>
              </a:bodyPr>
              <a:lstStyle/>
              <a:p>
                <a:pPr eaLnBrk="0" hangingPunct="0"/>
                <a:r>
                  <a:rPr lang="fr-FR" sz="1800" b="1">
                    <a:solidFill>
                      <a:srgbClr val="2C4A75"/>
                    </a:solidFill>
                    <a:cs typeface="ヒラギノ角ゴ Pro W3"/>
                  </a:rPr>
                  <a:t>82%</a:t>
                </a:r>
              </a:p>
            </p:txBody>
          </p:sp>
          <p:sp>
            <p:nvSpPr>
              <p:cNvPr id="151604" name="ZoneTexte 128"/>
              <p:cNvSpPr txBox="1">
                <a:spLocks noChangeArrowheads="1"/>
              </p:cNvSpPr>
              <p:nvPr/>
            </p:nvSpPr>
            <p:spPr bwMode="auto">
              <a:xfrm>
                <a:off x="5794569" y="3100662"/>
                <a:ext cx="2447786"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HbA</a:t>
                </a:r>
                <a:r>
                  <a:rPr lang="fr-FR" sz="1600" b="1" baseline="-25000">
                    <a:solidFill>
                      <a:srgbClr val="2C4A75"/>
                    </a:solidFill>
                    <a:cs typeface="ヒラギノ角ゴ Pro W3"/>
                  </a:rPr>
                  <a:t>1c</a:t>
                </a:r>
                <a:r>
                  <a:rPr lang="fr-FR" sz="1600" b="1">
                    <a:solidFill>
                      <a:srgbClr val="2C4A75"/>
                    </a:solidFill>
                    <a:cs typeface="ヒラギノ角ゴ Pro W3"/>
                  </a:rPr>
                  <a:t>&lt; 6,1% et arrêt du trt</a:t>
                </a:r>
              </a:p>
            </p:txBody>
          </p:sp>
          <p:sp>
            <p:nvSpPr>
              <p:cNvPr id="130" name="Rectangle 129"/>
              <p:cNvSpPr/>
              <p:nvPr/>
            </p:nvSpPr>
            <p:spPr>
              <a:xfrm>
                <a:off x="5627754" y="3175457"/>
                <a:ext cx="146089" cy="112020"/>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sp>
            <p:nvSpPr>
              <p:cNvPr id="151608" name="ZoneTexte 132"/>
              <p:cNvSpPr txBox="1">
                <a:spLocks noChangeArrowheads="1"/>
              </p:cNvSpPr>
              <p:nvPr/>
            </p:nvSpPr>
            <p:spPr bwMode="auto">
              <a:xfrm>
                <a:off x="5794569" y="2834556"/>
                <a:ext cx="1236236"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HbA</a:t>
                </a:r>
                <a:r>
                  <a:rPr lang="fr-FR" sz="1600" b="1" baseline="-25000">
                    <a:solidFill>
                      <a:srgbClr val="2C4A75"/>
                    </a:solidFill>
                    <a:cs typeface="ヒラギノ角ゴ Pro W3"/>
                  </a:rPr>
                  <a:t>1c</a:t>
                </a:r>
                <a:r>
                  <a:rPr lang="fr-FR" sz="1600" b="1">
                    <a:solidFill>
                      <a:srgbClr val="2C4A75"/>
                    </a:solidFill>
                    <a:cs typeface="ヒラギノ角ゴ Pro W3"/>
                  </a:rPr>
                  <a:t>&lt; 6,1%</a:t>
                </a:r>
              </a:p>
            </p:txBody>
          </p:sp>
          <p:sp>
            <p:nvSpPr>
              <p:cNvPr id="134" name="Rectangle 133"/>
              <p:cNvSpPr/>
              <p:nvPr/>
            </p:nvSpPr>
            <p:spPr>
              <a:xfrm>
                <a:off x="5627754" y="2978626"/>
                <a:ext cx="146089" cy="11202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3200">
                  <a:solidFill>
                    <a:srgbClr val="356198"/>
                  </a:solidFill>
                </a:endParaRPr>
              </a:p>
            </p:txBody>
          </p:sp>
        </p:grpSp>
        <p:sp>
          <p:nvSpPr>
            <p:cNvPr id="151562" name="Text Box 11"/>
            <p:cNvSpPr txBox="1">
              <a:spLocks noChangeArrowheads="1"/>
            </p:cNvSpPr>
            <p:nvPr/>
          </p:nvSpPr>
          <p:spPr bwMode="auto">
            <a:xfrm>
              <a:off x="4642340" y="2534196"/>
              <a:ext cx="4227112" cy="330860"/>
            </a:xfrm>
            <a:prstGeom prst="rect">
              <a:avLst/>
            </a:prstGeom>
            <a:noFill/>
            <a:ln w="9525">
              <a:noFill/>
              <a:miter lim="800000"/>
              <a:headEnd/>
              <a:tailEnd/>
            </a:ln>
          </p:spPr>
          <p:txBody>
            <a:bodyPr>
              <a:spAutoFit/>
            </a:bodyPr>
            <a:lstStyle/>
            <a:p>
              <a:pPr algn="ctr" eaLnBrk="0" hangingPunct="0">
                <a:lnSpc>
                  <a:spcPts val="1800"/>
                </a:lnSpc>
              </a:pPr>
              <a:r>
                <a:rPr lang="fr-FR" sz="1800" b="1">
                  <a:solidFill>
                    <a:srgbClr val="2C4A75"/>
                  </a:solidFill>
                  <a:cs typeface="ヒラギノ角ゴ Pro W3"/>
                </a:rPr>
                <a:t>Influence de la perte de poids</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12"/>
          <p:cNvSpPr txBox="1">
            <a:spLocks noChangeArrowheads="1"/>
          </p:cNvSpPr>
          <p:nvPr/>
        </p:nvSpPr>
        <p:spPr bwMode="auto">
          <a:xfrm>
            <a:off x="311150" y="6429375"/>
            <a:ext cx="3048000" cy="276225"/>
          </a:xfrm>
          <a:prstGeom prst="rect">
            <a:avLst/>
          </a:prstGeom>
          <a:noFill/>
          <a:ln w="9525">
            <a:noFill/>
            <a:miter lim="800000"/>
            <a:headEnd/>
            <a:tailEnd/>
          </a:ln>
        </p:spPr>
        <p:txBody>
          <a:bodyPr>
            <a:spAutoFit/>
          </a:bodyPr>
          <a:lstStyle/>
          <a:p>
            <a:pPr eaLnBrk="0" hangingPunct="0"/>
            <a:r>
              <a:rPr lang="nl-NL" sz="1200">
                <a:solidFill>
                  <a:srgbClr val="2C4A75"/>
                </a:solidFill>
                <a:cs typeface="ヒラギノ角ゴ Pro W3"/>
              </a:rPr>
              <a:t>Steven S </a:t>
            </a:r>
            <a:r>
              <a:rPr lang="nl-NL" sz="1200" i="1">
                <a:solidFill>
                  <a:srgbClr val="2C4A75"/>
                </a:solidFill>
                <a:cs typeface="ヒラギノ角ゴ Pro W3"/>
              </a:rPr>
              <a:t>et al</a:t>
            </a:r>
            <a:r>
              <a:rPr lang="nl-NL" sz="1200">
                <a:solidFill>
                  <a:srgbClr val="2C4A75"/>
                </a:solidFill>
                <a:cs typeface="ヒラギノ角ゴ Pro W3"/>
              </a:rPr>
              <a:t>, EASD 2012, OP 07</a:t>
            </a:r>
          </a:p>
        </p:txBody>
      </p:sp>
      <p:grpSp>
        <p:nvGrpSpPr>
          <p:cNvPr id="2" name="Groupe 57"/>
          <p:cNvGrpSpPr>
            <a:grpSpLocks/>
          </p:cNvGrpSpPr>
          <p:nvPr/>
        </p:nvGrpSpPr>
        <p:grpSpPr bwMode="auto">
          <a:xfrm>
            <a:off x="1314450" y="1177925"/>
            <a:ext cx="6097588" cy="3367088"/>
            <a:chOff x="1313801" y="1814946"/>
            <a:chExt cx="6098381" cy="3366654"/>
          </a:xfrm>
        </p:grpSpPr>
        <p:sp>
          <p:nvSpPr>
            <p:cNvPr id="6" name="Arrondir un rectangle avec un coin diagonal 5"/>
            <p:cNvSpPr/>
            <p:nvPr/>
          </p:nvSpPr>
          <p:spPr bwMode="auto">
            <a:xfrm>
              <a:off x="1313801" y="1814946"/>
              <a:ext cx="6098381" cy="3366654"/>
            </a:xfrm>
            <a:prstGeom prst="round2DiagRect">
              <a:avLst>
                <a:gd name="adj1" fmla="val 8914"/>
                <a:gd name="adj2" fmla="val 0"/>
              </a:avLst>
            </a:prstGeom>
            <a:solidFill>
              <a:schemeClr val="accent6">
                <a:lumMod val="40000"/>
                <a:lumOff val="60000"/>
              </a:schemeClr>
            </a:solidFill>
            <a:ln>
              <a:solidFill>
                <a:schemeClr val="bg1"/>
              </a:solidFill>
              <a:headEnd type="none" w="med" len="med"/>
              <a:tailEnd type="none" w="med" len="med"/>
            </a:ln>
            <a:effectLst>
              <a:outerShdw blurRad="50800" dist="25400" dir="2700000" algn="tl" rotWithShape="0">
                <a:prstClr val="black">
                  <a:alpha val="40000"/>
                </a:prstClr>
              </a:outerShdw>
            </a:effectLst>
            <a:scene3d>
              <a:camera prst="orthographicFront">
                <a:rot lat="0" lon="0" rev="0"/>
              </a:camera>
              <a:lightRig rig="threePt" dir="t">
                <a:rot lat="0" lon="0" rev="1200000"/>
              </a:lightRig>
            </a:scene3d>
            <a:sp3d>
              <a:bevelT w="50800" h="19050"/>
            </a:sp3d>
          </p:spPr>
          <p:style>
            <a:lnRef idx="0">
              <a:schemeClr val="accent5"/>
            </a:lnRef>
            <a:fillRef idx="3">
              <a:schemeClr val="accent5"/>
            </a:fillRef>
            <a:effectRef idx="3">
              <a:schemeClr val="accent5"/>
            </a:effectRef>
            <a:fontRef idx="minor">
              <a:schemeClr val="lt1"/>
            </a:fontRef>
          </p:style>
          <p:txBody>
            <a:bodyPr/>
            <a:lstStyle/>
            <a:p>
              <a:pPr eaLnBrk="0" hangingPunct="0">
                <a:defRPr/>
              </a:pPr>
              <a:endParaRPr lang="fr-FR" dirty="0">
                <a:solidFill>
                  <a:srgbClr val="2C4A75"/>
                </a:solidFill>
                <a:latin typeface="Calibri" pitchFamily="1" charset="0"/>
              </a:endParaRPr>
            </a:p>
          </p:txBody>
        </p:sp>
        <p:sp>
          <p:nvSpPr>
            <p:cNvPr id="153614" name="ZoneTexte 7"/>
            <p:cNvSpPr txBox="1">
              <a:spLocks noChangeArrowheads="1"/>
            </p:cNvSpPr>
            <p:nvPr/>
          </p:nvSpPr>
          <p:spPr bwMode="auto">
            <a:xfrm>
              <a:off x="3024557" y="4401590"/>
              <a:ext cx="1565030" cy="369332"/>
            </a:xfrm>
            <a:prstGeom prst="rect">
              <a:avLst/>
            </a:prstGeom>
            <a:noFill/>
            <a:ln w="9525">
              <a:noFill/>
              <a:miter lim="800000"/>
              <a:headEnd/>
              <a:tailEnd/>
            </a:ln>
          </p:spPr>
          <p:txBody>
            <a:bodyPr>
              <a:spAutoFit/>
            </a:bodyPr>
            <a:lstStyle/>
            <a:p>
              <a:pPr algn="ctr" eaLnBrk="0" hangingPunct="0"/>
              <a:r>
                <a:rPr lang="fr-FR" sz="1800" b="1">
                  <a:solidFill>
                    <a:srgbClr val="2C4A75"/>
                  </a:solidFill>
                  <a:cs typeface="ヒラギノ角ゴ Pro W3"/>
                </a:rPr>
                <a:t>&lt;4 ans</a:t>
              </a:r>
            </a:p>
          </p:txBody>
        </p:sp>
        <p:sp>
          <p:nvSpPr>
            <p:cNvPr id="153615" name="ZoneTexte 8"/>
            <p:cNvSpPr txBox="1">
              <a:spLocks noChangeArrowheads="1"/>
            </p:cNvSpPr>
            <p:nvPr/>
          </p:nvSpPr>
          <p:spPr bwMode="auto">
            <a:xfrm>
              <a:off x="1429309" y="2359866"/>
              <a:ext cx="1223348" cy="646331"/>
            </a:xfrm>
            <a:prstGeom prst="rect">
              <a:avLst/>
            </a:prstGeom>
            <a:noFill/>
            <a:ln w="9525">
              <a:noFill/>
              <a:miter lim="800000"/>
              <a:headEnd/>
              <a:tailEnd/>
            </a:ln>
          </p:spPr>
          <p:txBody>
            <a:bodyPr wrap="none">
              <a:spAutoFit/>
            </a:bodyPr>
            <a:lstStyle/>
            <a:p>
              <a:pPr algn="ctr" eaLnBrk="0" hangingPunct="0"/>
              <a:r>
                <a:rPr lang="fr-FR" sz="1800" b="1">
                  <a:solidFill>
                    <a:srgbClr val="2C4A75"/>
                  </a:solidFill>
                  <a:cs typeface="ヒラギノ角ゴ Pro W3"/>
                </a:rPr>
                <a:t>Rémission </a:t>
              </a:r>
              <a:br>
                <a:rPr lang="fr-FR" sz="1800" b="1">
                  <a:solidFill>
                    <a:srgbClr val="2C4A75"/>
                  </a:solidFill>
                  <a:cs typeface="ヒラギノ角ゴ Pro W3"/>
                </a:rPr>
              </a:br>
              <a:r>
                <a:rPr lang="fr-FR" sz="1800" b="1">
                  <a:solidFill>
                    <a:srgbClr val="2C4A75"/>
                  </a:solidFill>
                  <a:cs typeface="ヒラギノ角ゴ Pro W3"/>
                </a:rPr>
                <a:t>du DT2 (%)</a:t>
              </a:r>
            </a:p>
          </p:txBody>
        </p:sp>
        <p:sp>
          <p:nvSpPr>
            <p:cNvPr id="153616" name="ZoneTexte 10"/>
            <p:cNvSpPr txBox="1">
              <a:spLocks noChangeArrowheads="1"/>
            </p:cNvSpPr>
            <p:nvPr/>
          </p:nvSpPr>
          <p:spPr bwMode="auto">
            <a:xfrm>
              <a:off x="2613715" y="4734957"/>
              <a:ext cx="4431323" cy="369332"/>
            </a:xfrm>
            <a:prstGeom prst="rect">
              <a:avLst/>
            </a:prstGeom>
            <a:noFill/>
            <a:ln w="9525">
              <a:noFill/>
              <a:miter lim="800000"/>
              <a:headEnd/>
              <a:tailEnd/>
            </a:ln>
          </p:spPr>
          <p:txBody>
            <a:bodyPr>
              <a:spAutoFit/>
            </a:bodyPr>
            <a:lstStyle/>
            <a:p>
              <a:pPr algn="ctr" eaLnBrk="0" hangingPunct="0"/>
              <a:r>
                <a:rPr lang="fr-FR" sz="1800" b="1">
                  <a:solidFill>
                    <a:srgbClr val="2C4A75"/>
                  </a:solidFill>
                  <a:cs typeface="ヒラギノ角ゴ Pro W3"/>
                </a:rPr>
                <a:t>Ancienneté du diabète</a:t>
              </a:r>
            </a:p>
          </p:txBody>
        </p:sp>
        <p:sp>
          <p:nvSpPr>
            <p:cNvPr id="153617" name="ZoneTexte 22"/>
            <p:cNvSpPr txBox="1">
              <a:spLocks noChangeArrowheads="1"/>
            </p:cNvSpPr>
            <p:nvPr/>
          </p:nvSpPr>
          <p:spPr bwMode="auto">
            <a:xfrm>
              <a:off x="5399200" y="4401591"/>
              <a:ext cx="1634648" cy="369332"/>
            </a:xfrm>
            <a:prstGeom prst="rect">
              <a:avLst/>
            </a:prstGeom>
            <a:noFill/>
            <a:ln w="9525">
              <a:noFill/>
              <a:miter lim="800000"/>
              <a:headEnd/>
              <a:tailEnd/>
            </a:ln>
          </p:spPr>
          <p:txBody>
            <a:bodyPr>
              <a:spAutoFit/>
            </a:bodyPr>
            <a:lstStyle/>
            <a:p>
              <a:pPr algn="ctr" eaLnBrk="0" hangingPunct="0"/>
              <a:r>
                <a:rPr lang="fr-FR" sz="1800" b="1">
                  <a:solidFill>
                    <a:srgbClr val="2C4A75"/>
                  </a:solidFill>
                  <a:cs typeface="ヒラギノ角ゴ Pro W3"/>
                </a:rPr>
                <a:t>&gt;8 ans</a:t>
              </a:r>
            </a:p>
          </p:txBody>
        </p:sp>
        <p:sp>
          <p:nvSpPr>
            <p:cNvPr id="24" name="Rectangle 23"/>
            <p:cNvSpPr/>
            <p:nvPr/>
          </p:nvSpPr>
          <p:spPr>
            <a:xfrm>
              <a:off x="3010790" y="2183584"/>
              <a:ext cx="612000" cy="217720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latin typeface="Calibri" pitchFamily="34" charset="0"/>
              </a:endParaRPr>
            </a:p>
          </p:txBody>
        </p:sp>
        <p:sp>
          <p:nvSpPr>
            <p:cNvPr id="153621" name="ZoneTexte 27"/>
            <p:cNvSpPr txBox="1">
              <a:spLocks noChangeArrowheads="1"/>
            </p:cNvSpPr>
            <p:nvPr/>
          </p:nvSpPr>
          <p:spPr bwMode="auto">
            <a:xfrm>
              <a:off x="5186963" y="2261425"/>
              <a:ext cx="1964705"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&lt; 20% perte de poids</a:t>
              </a:r>
            </a:p>
          </p:txBody>
        </p:sp>
        <p:sp>
          <p:nvSpPr>
            <p:cNvPr id="29" name="Rectangle 28"/>
            <p:cNvSpPr/>
            <p:nvPr/>
          </p:nvSpPr>
          <p:spPr>
            <a:xfrm>
              <a:off x="4950148" y="2058876"/>
              <a:ext cx="248511" cy="167989"/>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solidFill>
                  <a:srgbClr val="356198"/>
                </a:solidFill>
                <a:latin typeface="Calibri" pitchFamily="34" charset="0"/>
              </a:endParaRPr>
            </a:p>
          </p:txBody>
        </p:sp>
        <p:sp>
          <p:nvSpPr>
            <p:cNvPr id="36" name="Rectangle 35"/>
            <p:cNvSpPr/>
            <p:nvPr/>
          </p:nvSpPr>
          <p:spPr>
            <a:xfrm>
              <a:off x="3917006" y="2603714"/>
              <a:ext cx="612000" cy="1757079"/>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latin typeface="Calibri" pitchFamily="34" charset="0"/>
              </a:endParaRPr>
            </a:p>
          </p:txBody>
        </p:sp>
        <p:sp>
          <p:nvSpPr>
            <p:cNvPr id="37" name="Rectangle 36"/>
            <p:cNvSpPr/>
            <p:nvPr/>
          </p:nvSpPr>
          <p:spPr>
            <a:xfrm>
              <a:off x="5386247" y="2937346"/>
              <a:ext cx="612000" cy="1423447"/>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latin typeface="Calibri" pitchFamily="34" charset="0"/>
              </a:endParaRPr>
            </a:p>
          </p:txBody>
        </p:sp>
        <p:sp>
          <p:nvSpPr>
            <p:cNvPr id="38" name="Rectangle 37"/>
            <p:cNvSpPr/>
            <p:nvPr/>
          </p:nvSpPr>
          <p:spPr>
            <a:xfrm>
              <a:off x="6311719" y="3691108"/>
              <a:ext cx="612000" cy="669685"/>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800">
                <a:solidFill>
                  <a:srgbClr val="356198"/>
                </a:solidFill>
                <a:latin typeface="Calibri" pitchFamily="34" charset="0"/>
              </a:endParaRPr>
            </a:p>
          </p:txBody>
        </p:sp>
        <p:sp>
          <p:nvSpPr>
            <p:cNvPr id="153634" name="ZoneTexte 39"/>
            <p:cNvSpPr txBox="1">
              <a:spLocks noChangeArrowheads="1"/>
            </p:cNvSpPr>
            <p:nvPr/>
          </p:nvSpPr>
          <p:spPr bwMode="auto">
            <a:xfrm>
              <a:off x="5213149" y="1963725"/>
              <a:ext cx="1918217" cy="338554"/>
            </a:xfrm>
            <a:prstGeom prst="rect">
              <a:avLst/>
            </a:prstGeom>
            <a:noFill/>
            <a:ln w="9525">
              <a:noFill/>
              <a:miter lim="800000"/>
              <a:headEnd/>
              <a:tailEnd/>
            </a:ln>
          </p:spPr>
          <p:txBody>
            <a:bodyPr wrap="none">
              <a:spAutoFit/>
            </a:bodyPr>
            <a:lstStyle/>
            <a:p>
              <a:pPr eaLnBrk="0" hangingPunct="0"/>
              <a:r>
                <a:rPr lang="fr-FR" sz="1600" b="1">
                  <a:solidFill>
                    <a:srgbClr val="2C4A75"/>
                  </a:solidFill>
                  <a:cs typeface="ヒラギノ角ゴ Pro W3"/>
                </a:rPr>
                <a:t>&gt;20% perte de poids</a:t>
              </a:r>
            </a:p>
          </p:txBody>
        </p:sp>
        <p:sp>
          <p:nvSpPr>
            <p:cNvPr id="153635" name="Forme libre 40"/>
            <p:cNvSpPr>
              <a:spLocks/>
            </p:cNvSpPr>
            <p:nvPr/>
          </p:nvSpPr>
          <p:spPr bwMode="auto">
            <a:xfrm>
              <a:off x="1925782" y="3061841"/>
              <a:ext cx="5108066" cy="1299875"/>
            </a:xfrm>
            <a:custGeom>
              <a:avLst/>
              <a:gdLst>
                <a:gd name="T0" fmla="*/ 25697 w 4585447"/>
                <a:gd name="T1" fmla="*/ 0 h 2931459"/>
                <a:gd name="T2" fmla="*/ 0 w 4585447"/>
                <a:gd name="T3" fmla="*/ 22284 h 2931459"/>
                <a:gd name="T4" fmla="*/ 8762563 w 4585447"/>
                <a:gd name="T5" fmla="*/ 22284 h 2931459"/>
                <a:gd name="T6" fmla="*/ 0 60000 65536"/>
                <a:gd name="T7" fmla="*/ 0 60000 65536"/>
                <a:gd name="T8" fmla="*/ 0 60000 65536"/>
                <a:gd name="T9" fmla="*/ 0 w 4585447"/>
                <a:gd name="T10" fmla="*/ 0 h 2931459"/>
                <a:gd name="T11" fmla="*/ 4585447 w 4585447"/>
                <a:gd name="T12" fmla="*/ 2931459 h 2931459"/>
              </a:gdLst>
              <a:ahLst/>
              <a:cxnLst>
                <a:cxn ang="T6">
                  <a:pos x="T0" y="T1"/>
                </a:cxn>
                <a:cxn ang="T7">
                  <a:pos x="T2" y="T3"/>
                </a:cxn>
                <a:cxn ang="T8">
                  <a:pos x="T4" y="T5"/>
                </a:cxn>
              </a:cxnLst>
              <a:rect l="T9" t="T10" r="T11" b="T12"/>
              <a:pathLst>
                <a:path w="4585447" h="2931459">
                  <a:moveTo>
                    <a:pt x="13447" y="0"/>
                  </a:moveTo>
                  <a:cubicBezTo>
                    <a:pt x="8965" y="977153"/>
                    <a:pt x="4482" y="1954306"/>
                    <a:pt x="0" y="2931459"/>
                  </a:cubicBezTo>
                  <a:lnTo>
                    <a:pt x="4585447" y="2931459"/>
                  </a:lnTo>
                </a:path>
              </a:pathLst>
            </a:custGeom>
            <a:noFill/>
            <a:ln w="19050" cap="flat" cmpd="sng" algn="ctr">
              <a:solidFill>
                <a:schemeClr val="tx1"/>
              </a:solidFill>
              <a:prstDash val="solid"/>
              <a:round/>
              <a:headEnd type="none" w="med" len="med"/>
              <a:tailEnd type="none" w="med" len="med"/>
            </a:ln>
          </p:spPr>
          <p:txBody>
            <a:bodyPr/>
            <a:lstStyle/>
            <a:p>
              <a:endParaRPr lang="fr-FR"/>
            </a:p>
          </p:txBody>
        </p:sp>
        <p:sp>
          <p:nvSpPr>
            <p:cNvPr id="52" name="Rectangle 51"/>
            <p:cNvSpPr/>
            <p:nvPr/>
          </p:nvSpPr>
          <p:spPr>
            <a:xfrm>
              <a:off x="4950148" y="2362610"/>
              <a:ext cx="248511" cy="167989"/>
            </a:xfrm>
            <a:prstGeom prst="rect">
              <a:avLst/>
            </a:prstGeom>
            <a:solidFill>
              <a:srgbClr val="99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89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solidFill>
                  <a:srgbClr val="356198"/>
                </a:solidFill>
                <a:latin typeface="Calibri" pitchFamily="34" charset="0"/>
              </a:endParaRPr>
            </a:p>
          </p:txBody>
        </p:sp>
        <p:sp>
          <p:nvSpPr>
            <p:cNvPr id="153639" name="ZoneTexte 33"/>
            <p:cNvSpPr txBox="1">
              <a:spLocks noChangeArrowheads="1"/>
            </p:cNvSpPr>
            <p:nvPr/>
          </p:nvSpPr>
          <p:spPr bwMode="auto">
            <a:xfrm>
              <a:off x="2978728" y="2585619"/>
              <a:ext cx="855952" cy="461665"/>
            </a:xfrm>
            <a:prstGeom prst="rect">
              <a:avLst/>
            </a:prstGeom>
            <a:noFill/>
            <a:ln w="9525">
              <a:noFill/>
              <a:miter lim="800000"/>
              <a:headEnd/>
              <a:tailEnd/>
            </a:ln>
          </p:spPr>
          <p:txBody>
            <a:bodyPr>
              <a:spAutoFit/>
            </a:bodyPr>
            <a:lstStyle/>
            <a:p>
              <a:pPr eaLnBrk="0" hangingPunct="0"/>
              <a:r>
                <a:rPr lang="fr-FR" b="1">
                  <a:solidFill>
                    <a:srgbClr val="FFFFFF"/>
                  </a:solidFill>
                  <a:cs typeface="ヒラギノ角ゴ Pro W3"/>
                </a:rPr>
                <a:t>87</a:t>
              </a:r>
              <a:r>
                <a:rPr lang="fr-FR" sz="2000" b="1">
                  <a:solidFill>
                    <a:srgbClr val="FFFFFF"/>
                  </a:solidFill>
                  <a:cs typeface="ヒラギノ角ゴ Pro W3"/>
                </a:rPr>
                <a:t>%</a:t>
              </a:r>
              <a:endParaRPr lang="fr-FR" b="1">
                <a:solidFill>
                  <a:srgbClr val="FFFFFF"/>
                </a:solidFill>
                <a:cs typeface="ヒラギノ角ゴ Pro W3"/>
              </a:endParaRPr>
            </a:p>
          </p:txBody>
        </p:sp>
        <p:sp>
          <p:nvSpPr>
            <p:cNvPr id="153640" name="ZoneTexte 38"/>
            <p:cNvSpPr txBox="1">
              <a:spLocks noChangeArrowheads="1"/>
            </p:cNvSpPr>
            <p:nvPr/>
          </p:nvSpPr>
          <p:spPr bwMode="auto">
            <a:xfrm>
              <a:off x="3893125" y="2991853"/>
              <a:ext cx="873423" cy="461665"/>
            </a:xfrm>
            <a:prstGeom prst="rect">
              <a:avLst/>
            </a:prstGeom>
            <a:noFill/>
            <a:ln w="9525">
              <a:noFill/>
              <a:miter lim="800000"/>
              <a:headEnd/>
              <a:tailEnd/>
            </a:ln>
          </p:spPr>
          <p:txBody>
            <a:bodyPr>
              <a:spAutoFit/>
            </a:bodyPr>
            <a:lstStyle/>
            <a:p>
              <a:pPr eaLnBrk="0" hangingPunct="0"/>
              <a:r>
                <a:rPr lang="fr-FR" b="1">
                  <a:solidFill>
                    <a:srgbClr val="FFFFFF"/>
                  </a:solidFill>
                  <a:cs typeface="ヒラギノ角ゴ Pro W3"/>
                </a:rPr>
                <a:t>70</a:t>
              </a:r>
              <a:r>
                <a:rPr lang="fr-FR" sz="2000" b="1">
                  <a:solidFill>
                    <a:srgbClr val="FFFFFF"/>
                  </a:solidFill>
                  <a:cs typeface="ヒラギノ角ゴ Pro W3"/>
                </a:rPr>
                <a:t>%</a:t>
              </a:r>
            </a:p>
          </p:txBody>
        </p:sp>
        <p:sp>
          <p:nvSpPr>
            <p:cNvPr id="153641" name="ZoneTexte 47"/>
            <p:cNvSpPr txBox="1">
              <a:spLocks noChangeArrowheads="1"/>
            </p:cNvSpPr>
            <p:nvPr/>
          </p:nvSpPr>
          <p:spPr bwMode="auto">
            <a:xfrm>
              <a:off x="5333998" y="3241480"/>
              <a:ext cx="852891" cy="461665"/>
            </a:xfrm>
            <a:prstGeom prst="rect">
              <a:avLst/>
            </a:prstGeom>
            <a:noFill/>
            <a:ln w="9525">
              <a:noFill/>
              <a:miter lim="800000"/>
              <a:headEnd/>
              <a:tailEnd/>
            </a:ln>
          </p:spPr>
          <p:txBody>
            <a:bodyPr>
              <a:spAutoFit/>
            </a:bodyPr>
            <a:lstStyle/>
            <a:p>
              <a:pPr eaLnBrk="0" hangingPunct="0"/>
              <a:r>
                <a:rPr lang="fr-FR" b="1">
                  <a:solidFill>
                    <a:srgbClr val="FFFFFF"/>
                  </a:solidFill>
                  <a:cs typeface="ヒラギノ角ゴ Pro W3"/>
                </a:rPr>
                <a:t>56</a:t>
              </a:r>
              <a:r>
                <a:rPr lang="fr-FR" sz="2000" b="1">
                  <a:solidFill>
                    <a:srgbClr val="FFFFFF"/>
                  </a:solidFill>
                  <a:cs typeface="ヒラギノ角ゴ Pro W3"/>
                </a:rPr>
                <a:t>%</a:t>
              </a:r>
              <a:endParaRPr lang="fr-FR" b="1">
                <a:solidFill>
                  <a:srgbClr val="FFFFFF"/>
                </a:solidFill>
                <a:cs typeface="ヒラギノ角ゴ Pro W3"/>
              </a:endParaRPr>
            </a:p>
          </p:txBody>
        </p:sp>
        <p:sp>
          <p:nvSpPr>
            <p:cNvPr id="153642" name="ZoneTexte 50"/>
            <p:cNvSpPr txBox="1">
              <a:spLocks noChangeArrowheads="1"/>
            </p:cNvSpPr>
            <p:nvPr/>
          </p:nvSpPr>
          <p:spPr bwMode="auto">
            <a:xfrm>
              <a:off x="6289963" y="3863787"/>
              <a:ext cx="803563" cy="461665"/>
            </a:xfrm>
            <a:prstGeom prst="rect">
              <a:avLst/>
            </a:prstGeom>
            <a:noFill/>
            <a:ln w="9525">
              <a:noFill/>
              <a:miter lim="800000"/>
              <a:headEnd/>
              <a:tailEnd/>
            </a:ln>
          </p:spPr>
          <p:txBody>
            <a:bodyPr>
              <a:spAutoFit/>
            </a:bodyPr>
            <a:lstStyle/>
            <a:p>
              <a:pPr eaLnBrk="0" hangingPunct="0"/>
              <a:r>
                <a:rPr lang="fr-FR" b="1">
                  <a:solidFill>
                    <a:srgbClr val="FFFFFF"/>
                  </a:solidFill>
                  <a:cs typeface="ヒラギノ角ゴ Pro W3"/>
                </a:rPr>
                <a:t>25</a:t>
              </a:r>
              <a:r>
                <a:rPr lang="fr-FR" sz="2000" b="1">
                  <a:solidFill>
                    <a:srgbClr val="FFFFFF"/>
                  </a:solidFill>
                  <a:cs typeface="ヒラギノ角ゴ Pro W3"/>
                </a:rPr>
                <a:t>%</a:t>
              </a:r>
              <a:endParaRPr lang="fr-FR" b="1">
                <a:solidFill>
                  <a:srgbClr val="FFFFFF"/>
                </a:solidFill>
                <a:cs typeface="ヒラギノ角ゴ Pro W3"/>
              </a:endParaRPr>
            </a:p>
          </p:txBody>
        </p:sp>
      </p:grpSp>
      <p:sp>
        <p:nvSpPr>
          <p:cNvPr id="153604" name="Text Box 9"/>
          <p:cNvSpPr txBox="1">
            <a:spLocks noChangeArrowheads="1"/>
          </p:cNvSpPr>
          <p:nvPr/>
        </p:nvSpPr>
        <p:spPr bwMode="auto">
          <a:xfrm>
            <a:off x="604838" y="307975"/>
            <a:ext cx="6494462" cy="712788"/>
          </a:xfrm>
          <a:prstGeom prst="rect">
            <a:avLst/>
          </a:prstGeom>
          <a:noFill/>
          <a:ln w="9525">
            <a:noFill/>
            <a:miter lim="800000"/>
            <a:headEnd/>
            <a:tailEnd/>
          </a:ln>
        </p:spPr>
        <p:txBody>
          <a:bodyPr wrap="none">
            <a:spAutoFit/>
          </a:bodyPr>
          <a:lstStyle/>
          <a:p>
            <a:pPr eaLnBrk="0" hangingPunct="0">
              <a:lnSpc>
                <a:spcPts val="2400"/>
              </a:lnSpc>
            </a:pPr>
            <a:r>
              <a:rPr lang="fr-FR" b="1" dirty="0">
                <a:solidFill>
                  <a:srgbClr val="356198"/>
                </a:solidFill>
                <a:cs typeface="ヒラギノ角ゴ Pro W3"/>
              </a:rPr>
              <a:t>Rémission du diabète après by-pass : influence </a:t>
            </a:r>
          </a:p>
          <a:p>
            <a:pPr eaLnBrk="0" hangingPunct="0">
              <a:lnSpc>
                <a:spcPts val="2400"/>
              </a:lnSpc>
            </a:pPr>
            <a:r>
              <a:rPr lang="fr-FR" b="1" dirty="0">
                <a:solidFill>
                  <a:srgbClr val="356198"/>
                </a:solidFill>
                <a:cs typeface="ヒラギノ角ゴ Pro W3"/>
              </a:rPr>
              <a:t>de la perte de poids et de l’ancienneté du diabète</a:t>
            </a:r>
          </a:p>
        </p:txBody>
      </p:sp>
      <p:grpSp>
        <p:nvGrpSpPr>
          <p:cNvPr id="3" name="Groupe 58"/>
          <p:cNvGrpSpPr>
            <a:grpSpLocks/>
          </p:cNvGrpSpPr>
          <p:nvPr/>
        </p:nvGrpSpPr>
        <p:grpSpPr bwMode="auto">
          <a:xfrm>
            <a:off x="287338" y="4572000"/>
            <a:ext cx="8856662" cy="431800"/>
            <a:chOff x="286667" y="5306665"/>
            <a:chExt cx="8857333" cy="430887"/>
          </a:xfrm>
        </p:grpSpPr>
        <p:sp>
          <p:nvSpPr>
            <p:cNvPr id="153609" name="ZoneTexte 53"/>
            <p:cNvSpPr txBox="1">
              <a:spLocks noChangeArrowheads="1"/>
            </p:cNvSpPr>
            <p:nvPr/>
          </p:nvSpPr>
          <p:spPr bwMode="auto">
            <a:xfrm>
              <a:off x="443345" y="5306665"/>
              <a:ext cx="8700655" cy="430887"/>
            </a:xfrm>
            <a:prstGeom prst="rect">
              <a:avLst/>
            </a:prstGeom>
            <a:noFill/>
            <a:ln w="9525">
              <a:noFill/>
              <a:miter lim="800000"/>
              <a:headEnd/>
              <a:tailEnd/>
            </a:ln>
          </p:spPr>
          <p:txBody>
            <a:bodyPr>
              <a:spAutoFit/>
            </a:bodyPr>
            <a:lstStyle/>
            <a:p>
              <a:pPr eaLnBrk="0" hangingPunct="0"/>
              <a:r>
                <a:rPr lang="fr-FR" sz="2200" b="1">
                  <a:solidFill>
                    <a:srgbClr val="2C4A75"/>
                  </a:solidFill>
                  <a:cs typeface="ヒラギノ角ゴ Pro W3"/>
                </a:rPr>
                <a:t>DT2 &gt; 8 ans : rémission -34,5 kg </a:t>
              </a:r>
              <a:r>
                <a:rPr lang="fr-FR" sz="2200" b="1" i="1">
                  <a:solidFill>
                    <a:srgbClr val="2C4A75"/>
                  </a:solidFill>
                  <a:cs typeface="ヒラギノ角ゴ Pro W3"/>
                </a:rPr>
                <a:t>vs</a:t>
              </a:r>
              <a:r>
                <a:rPr lang="fr-FR" sz="2200" b="1">
                  <a:solidFill>
                    <a:srgbClr val="2C4A75"/>
                  </a:solidFill>
                  <a:cs typeface="ヒラギノ角ゴ Pro W3"/>
                </a:rPr>
                <a:t> pas de rémission -21,5 kg, p&lt;0,05</a:t>
              </a:r>
            </a:p>
          </p:txBody>
        </p:sp>
        <p:pic>
          <p:nvPicPr>
            <p:cNvPr id="153610" name="Image 55" descr="petaleMagenta.png"/>
            <p:cNvPicPr>
              <a:picLocks noChangeAspect="1"/>
            </p:cNvPicPr>
            <p:nvPr/>
          </p:nvPicPr>
          <p:blipFill>
            <a:blip r:embed="rId3" cstate="print"/>
            <a:srcRect/>
            <a:stretch>
              <a:fillRect/>
            </a:stretch>
          </p:blipFill>
          <p:spPr bwMode="auto">
            <a:xfrm>
              <a:off x="286667" y="5403760"/>
              <a:ext cx="212097" cy="221645"/>
            </a:xfrm>
            <a:prstGeom prst="rect">
              <a:avLst/>
            </a:prstGeom>
            <a:noFill/>
            <a:ln w="9525">
              <a:noFill/>
              <a:miter lim="800000"/>
              <a:headEnd/>
              <a:tailEnd/>
            </a:ln>
          </p:spPr>
        </p:pic>
      </p:grpSp>
      <p:sp>
        <p:nvSpPr>
          <p:cNvPr id="60" name="ZoneTexte 59"/>
          <p:cNvSpPr txBox="1"/>
          <p:nvPr/>
        </p:nvSpPr>
        <p:spPr>
          <a:xfrm>
            <a:off x="775854" y="5195455"/>
            <a:ext cx="7412183" cy="774651"/>
          </a:xfrm>
          <a:prstGeom prst="roundRect">
            <a:avLst>
              <a:gd name="adj" fmla="val 50000"/>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50800" h="12700"/>
          </a:sp3d>
        </p:spPr>
        <p:txBody>
          <a:bodyPr anchor="ctr" anchorCtr="1"/>
          <a:lstStyle/>
          <a:p>
            <a:pPr algn="ctr" fontAlgn="auto">
              <a:lnSpc>
                <a:spcPts val="2400"/>
              </a:lnSpc>
              <a:spcBef>
                <a:spcPts val="0"/>
              </a:spcBef>
              <a:spcAft>
                <a:spcPts val="0"/>
              </a:spcAft>
              <a:defRPr/>
            </a:pPr>
            <a:r>
              <a:rPr lang="fr-FR" b="1" kern="0" dirty="0">
                <a:solidFill>
                  <a:srgbClr val="FFFFFF"/>
                </a:solidFill>
                <a:latin typeface="Calibri"/>
                <a:ea typeface="ヒラギノ角ゴ Pro W3" pitchFamily="1" charset="-128"/>
                <a:cs typeface="+mn-cs"/>
              </a:rPr>
              <a:t>Plus le diabète est ancien,</a:t>
            </a:r>
            <a:r>
              <a:rPr lang="fr-FR" b="1" kern="0" dirty="0" smtClean="0">
                <a:solidFill>
                  <a:srgbClr val="FFFFFF"/>
                </a:solidFill>
                <a:latin typeface="Calibri"/>
                <a:ea typeface="ヒラギノ角ゴ Pro W3" pitchFamily="1" charset="-128"/>
                <a:cs typeface="+mn-cs"/>
              </a:rPr>
              <a:t> </a:t>
            </a:r>
          </a:p>
          <a:p>
            <a:pPr algn="ctr" fontAlgn="auto">
              <a:lnSpc>
                <a:spcPts val="2400"/>
              </a:lnSpc>
              <a:spcBef>
                <a:spcPts val="0"/>
              </a:spcBef>
              <a:spcAft>
                <a:spcPts val="0"/>
              </a:spcAft>
              <a:defRPr/>
            </a:pPr>
            <a:r>
              <a:rPr lang="fr-FR" b="1" kern="0" dirty="0" smtClean="0">
                <a:solidFill>
                  <a:srgbClr val="FFFFFF"/>
                </a:solidFill>
                <a:latin typeface="Calibri"/>
                <a:ea typeface="ヒラギノ角ゴ Pro W3" pitchFamily="1" charset="-128"/>
                <a:cs typeface="+mn-cs"/>
              </a:rPr>
              <a:t>plus </a:t>
            </a:r>
            <a:r>
              <a:rPr lang="fr-FR" b="1" kern="0" dirty="0">
                <a:solidFill>
                  <a:srgbClr val="FFFFFF"/>
                </a:solidFill>
                <a:latin typeface="Calibri"/>
                <a:ea typeface="ヒラギノ角ゴ Pro W3" pitchFamily="1" charset="-128"/>
                <a:cs typeface="+mn-cs"/>
              </a:rPr>
              <a:t>l’influence de la perte</a:t>
            </a:r>
            <a:r>
              <a:rPr lang="fr-FR" b="1" kern="0" dirty="0" smtClean="0">
                <a:solidFill>
                  <a:srgbClr val="FFFFFF"/>
                </a:solidFill>
                <a:latin typeface="Calibri"/>
                <a:ea typeface="ヒラギノ角ゴ Pro W3" pitchFamily="1" charset="-128"/>
                <a:cs typeface="+mn-cs"/>
              </a:rPr>
              <a:t> de </a:t>
            </a:r>
            <a:r>
              <a:rPr lang="fr-FR" b="1" kern="0" dirty="0">
                <a:solidFill>
                  <a:srgbClr val="FFFFFF"/>
                </a:solidFill>
                <a:latin typeface="Calibri"/>
                <a:ea typeface="ヒラギノ角ゴ Pro W3" pitchFamily="1" charset="-128"/>
                <a:cs typeface="+mn-cs"/>
              </a:rPr>
              <a:t>poids est importante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0313" y="2546406"/>
            <a:ext cx="4293630" cy="298943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39323" y="2532374"/>
            <a:ext cx="4245188" cy="304053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90384" y="397990"/>
            <a:ext cx="8686800" cy="7239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7093809" y="6414315"/>
            <a:ext cx="1752600" cy="257175"/>
          </a:xfrm>
          <a:prstGeom prst="rect">
            <a:avLst/>
          </a:prstGeom>
          <a:noFill/>
          <a:ln w="9525">
            <a:noFill/>
            <a:miter lim="800000"/>
            <a:headEnd/>
            <a:tailEnd/>
          </a:ln>
        </p:spPr>
      </p:pic>
      <p:sp>
        <p:nvSpPr>
          <p:cNvPr id="6" name="ZoneTexte 5"/>
          <p:cNvSpPr txBox="1"/>
          <p:nvPr/>
        </p:nvSpPr>
        <p:spPr>
          <a:xfrm>
            <a:off x="49428" y="1544602"/>
            <a:ext cx="9082215" cy="400110"/>
          </a:xfrm>
          <a:prstGeom prst="rect">
            <a:avLst/>
          </a:prstGeom>
          <a:noFill/>
        </p:spPr>
        <p:txBody>
          <a:bodyPr wrap="square" rtlCol="0">
            <a:spAutoFit/>
          </a:bodyPr>
          <a:lstStyle/>
          <a:p>
            <a:r>
              <a:rPr lang="fr-FR" sz="2000" b="1" dirty="0" smtClean="0"/>
              <a:t>1658 obèses opérés et 1771 obèses non opérés, risque de diabète de type 2 à 15 ans</a:t>
            </a:r>
            <a:endParaRPr lang="fr-FR" sz="20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3730" name="Rectangle 1"/>
          <p:cNvSpPr>
            <a:spLocks noGrp="1" noChangeArrowheads="1"/>
          </p:cNvSpPr>
          <p:nvPr>
            <p:ph type="title" idx="4294967295"/>
          </p:nvPr>
        </p:nvSpPr>
        <p:spPr>
          <a:xfrm>
            <a:off x="323850" y="404813"/>
            <a:ext cx="8532813" cy="98583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smtClean="0">
                <a:latin typeface="Arial" pitchFamily="34" charset="0"/>
                <a:cs typeface="Arial" pitchFamily="34" charset="0"/>
              </a:rPr>
              <a:t>Modifications hormonales </a:t>
            </a:r>
            <a:br>
              <a:rPr lang="en-US" sz="2800" b="1" smtClean="0">
                <a:latin typeface="Arial" pitchFamily="34" charset="0"/>
                <a:cs typeface="Arial" pitchFamily="34" charset="0"/>
              </a:rPr>
            </a:br>
            <a:r>
              <a:rPr lang="en-US" sz="2800" b="1" smtClean="0">
                <a:latin typeface="Arial" pitchFamily="34" charset="0"/>
                <a:cs typeface="Arial" pitchFamily="34" charset="0"/>
              </a:rPr>
              <a:t>suivant la chirurgie bariatrique</a:t>
            </a:r>
          </a:p>
        </p:txBody>
      </p:sp>
      <p:sp>
        <p:nvSpPr>
          <p:cNvPr id="73731" name="Text Box 2"/>
          <p:cNvSpPr txBox="1">
            <a:spLocks noChangeArrowheads="1"/>
          </p:cNvSpPr>
          <p:nvPr/>
        </p:nvSpPr>
        <p:spPr bwMode="auto">
          <a:xfrm>
            <a:off x="663575" y="2381250"/>
            <a:ext cx="8156575" cy="2079625"/>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Symbol" pitchFamily="18" charset="2"/>
                <a:cs typeface="Arial" pitchFamily="34" charset="0"/>
              </a:rPr>
              <a:t></a:t>
            </a:r>
            <a:r>
              <a:rPr lang="fr-FR" sz="2000" smtClean="0">
                <a:solidFill>
                  <a:srgbClr val="000000"/>
                </a:solidFill>
                <a:latin typeface="Arial" pitchFamily="34" charset="0"/>
                <a:cs typeface="Arial" pitchFamily="34" charset="0"/>
              </a:rPr>
              <a:t> GLP-1, Peptide YY (effet synergique) </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Arial" pitchFamily="34" charset="0"/>
                <a:cs typeface="Arial" pitchFamily="34" charset="0"/>
              </a:rPr>
              <a:t>↑,↔,↓ GIP</a:t>
            </a: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70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Symbol" pitchFamily="18" charset="2"/>
                <a:cs typeface="Arial" pitchFamily="34" charset="0"/>
              </a:rPr>
              <a:t></a:t>
            </a:r>
            <a:r>
              <a:rPr lang="fr-FR" sz="2000" smtClean="0">
                <a:solidFill>
                  <a:srgbClr val="000000"/>
                </a:solidFill>
                <a:latin typeface="Arial" pitchFamily="34" charset="0"/>
                <a:cs typeface="Arial" pitchFamily="34" charset="0"/>
              </a:rPr>
              <a:t> ghréline (plus discutée +++) </a:t>
            </a: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Symbol" pitchFamily="18" charset="2"/>
                <a:cs typeface="Arial" pitchFamily="34" charset="0"/>
              </a:rPr>
              <a:t></a:t>
            </a:r>
            <a:r>
              <a:rPr lang="fr-FR" sz="2000" smtClean="0">
                <a:solidFill>
                  <a:srgbClr val="000000"/>
                </a:solidFill>
                <a:latin typeface="Arial" pitchFamily="34" charset="0"/>
                <a:cs typeface="Arial" pitchFamily="34" charset="0"/>
              </a:rPr>
              <a:t>ou ↔ cholécystokinine</a:t>
            </a:r>
          </a:p>
        </p:txBody>
      </p:sp>
      <p:sp>
        <p:nvSpPr>
          <p:cNvPr id="73732" name="Text Box 3"/>
          <p:cNvSpPr txBox="1">
            <a:spLocks noChangeArrowheads="1"/>
          </p:cNvSpPr>
          <p:nvPr/>
        </p:nvSpPr>
        <p:spPr bwMode="auto">
          <a:xfrm>
            <a:off x="4138613" y="5792788"/>
            <a:ext cx="4537075" cy="515937"/>
          </a:xfrm>
          <a:prstGeom prst="rect">
            <a:avLst/>
          </a:prstGeom>
          <a:noFill/>
          <a:ln w="9525">
            <a:noFill/>
            <a:miter lim="800000"/>
            <a:headEnd/>
            <a:tailEnd/>
          </a:ln>
        </p:spPr>
        <p:txBody>
          <a:bodyPr wrap="none" lIns="90000" tIns="45000" rIns="90000" bIns="45000"/>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Cummings DE et al, Surg Obes Relat Dis 2007 3(2):109-115</a:t>
            </a:r>
          </a:p>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Pournaras DJ, Diabetes &amp; Metabolism, 35 (2009) 508-512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cstate="print"/>
          <a:srcRect/>
          <a:stretch>
            <a:fillRect/>
          </a:stretch>
        </p:blipFill>
        <p:spPr bwMode="auto">
          <a:xfrm>
            <a:off x="854075" y="1354138"/>
            <a:ext cx="1781175" cy="2276475"/>
          </a:xfrm>
          <a:prstGeom prst="rect">
            <a:avLst/>
          </a:prstGeom>
          <a:noFill/>
          <a:ln w="9525">
            <a:noFill/>
            <a:miter lim="800000"/>
            <a:headEnd/>
            <a:tailEnd/>
          </a:ln>
        </p:spPr>
      </p:pic>
      <p:pic>
        <p:nvPicPr>
          <p:cNvPr id="56323" name="Picture 2"/>
          <p:cNvPicPr>
            <a:picLocks noChangeAspect="1" noChangeArrowheads="1"/>
          </p:cNvPicPr>
          <p:nvPr/>
        </p:nvPicPr>
        <p:blipFill>
          <a:blip r:embed="rId4" cstate="print"/>
          <a:srcRect/>
          <a:stretch>
            <a:fillRect/>
          </a:stretch>
        </p:blipFill>
        <p:spPr bwMode="auto">
          <a:xfrm>
            <a:off x="3609975" y="1327150"/>
            <a:ext cx="1781175" cy="2671763"/>
          </a:xfrm>
          <a:prstGeom prst="rect">
            <a:avLst/>
          </a:prstGeom>
          <a:noFill/>
          <a:ln w="9525">
            <a:noFill/>
            <a:miter lim="800000"/>
            <a:headEnd/>
            <a:tailEnd/>
          </a:ln>
        </p:spPr>
      </p:pic>
      <p:pic>
        <p:nvPicPr>
          <p:cNvPr id="56324" name="Picture 3"/>
          <p:cNvPicPr>
            <a:picLocks noChangeAspect="1" noChangeArrowheads="1"/>
          </p:cNvPicPr>
          <p:nvPr/>
        </p:nvPicPr>
        <p:blipFill>
          <a:blip r:embed="rId5" cstate="print"/>
          <a:srcRect/>
          <a:stretch>
            <a:fillRect/>
          </a:stretch>
        </p:blipFill>
        <p:spPr bwMode="auto">
          <a:xfrm>
            <a:off x="6372225" y="1327150"/>
            <a:ext cx="1781175" cy="2671763"/>
          </a:xfrm>
          <a:prstGeom prst="rect">
            <a:avLst/>
          </a:prstGeom>
          <a:noFill/>
          <a:ln w="9525">
            <a:noFill/>
            <a:miter lim="800000"/>
            <a:headEnd/>
            <a:tailEnd/>
          </a:ln>
        </p:spPr>
      </p:pic>
      <p:sp>
        <p:nvSpPr>
          <p:cNvPr id="56325" name="Text Box 4"/>
          <p:cNvSpPr txBox="1">
            <a:spLocks noChangeArrowheads="1"/>
          </p:cNvSpPr>
          <p:nvPr/>
        </p:nvSpPr>
        <p:spPr bwMode="auto">
          <a:xfrm>
            <a:off x="854075" y="3659188"/>
            <a:ext cx="1755775" cy="274637"/>
          </a:xfrm>
          <a:prstGeom prst="rect">
            <a:avLst/>
          </a:prstGeom>
          <a:noFill/>
          <a:ln w="9525">
            <a:noFill/>
            <a:miter lim="800000"/>
            <a:headEnd/>
            <a:tailEnd/>
          </a:ln>
        </p:spPr>
        <p:txBody>
          <a:bodyPr wrap="none" lIns="90000" tIns="46800" rIns="90000" bIns="46800">
            <a:spAutoFit/>
          </a:bodyPr>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ANNEAU GASTRIQUE</a:t>
            </a:r>
          </a:p>
        </p:txBody>
      </p:sp>
      <p:sp>
        <p:nvSpPr>
          <p:cNvPr id="56326" name="Text Box 5"/>
          <p:cNvSpPr txBox="1">
            <a:spLocks noChangeArrowheads="1"/>
          </p:cNvSpPr>
          <p:nvPr/>
        </p:nvSpPr>
        <p:spPr bwMode="auto">
          <a:xfrm>
            <a:off x="3348038" y="4005263"/>
            <a:ext cx="2438400" cy="463550"/>
          </a:xfrm>
          <a:prstGeom prst="rect">
            <a:avLst/>
          </a:prstGeom>
          <a:noFill/>
          <a:ln w="9525">
            <a:noFill/>
            <a:miter lim="800000"/>
            <a:headEnd/>
            <a:tailEnd/>
          </a:ln>
        </p:spPr>
        <p:txBody>
          <a:bodyPr lIns="90000" tIns="46800" rIns="90000" bIns="46800">
            <a:spAutoFit/>
          </a:bodyPr>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COURT CIRCUIT GASTRIQUE AVEC ANSE EN Y (ROUX)</a:t>
            </a:r>
          </a:p>
        </p:txBody>
      </p:sp>
      <p:sp>
        <p:nvSpPr>
          <p:cNvPr id="56327" name="Text Box 6"/>
          <p:cNvSpPr txBox="1">
            <a:spLocks noChangeArrowheads="1"/>
          </p:cNvSpPr>
          <p:nvPr/>
        </p:nvSpPr>
        <p:spPr bwMode="auto">
          <a:xfrm>
            <a:off x="6372225" y="4005263"/>
            <a:ext cx="1809750" cy="463550"/>
          </a:xfrm>
          <a:prstGeom prst="rect">
            <a:avLst/>
          </a:prstGeom>
          <a:noFill/>
          <a:ln w="9525">
            <a:noFill/>
            <a:miter lim="800000"/>
            <a:headEnd/>
            <a:tailEnd/>
          </a:ln>
        </p:spPr>
        <p:txBody>
          <a:bodyPr wrap="none" lIns="90000" tIns="46800" rIns="90000" bIns="46800">
            <a:spAutoFit/>
          </a:bodyPr>
          <a:lstStyle/>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DERIVATION </a:t>
            </a:r>
          </a:p>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BILIO PANCREATIQUE</a:t>
            </a:r>
          </a:p>
        </p:txBody>
      </p:sp>
      <p:sp>
        <p:nvSpPr>
          <p:cNvPr id="56328" name="Text Box 7"/>
          <p:cNvSpPr txBox="1">
            <a:spLocks noChangeArrowheads="1"/>
          </p:cNvSpPr>
          <p:nvPr/>
        </p:nvSpPr>
        <p:spPr bwMode="auto">
          <a:xfrm>
            <a:off x="201397" y="4929531"/>
            <a:ext cx="8785225" cy="1417953"/>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800" dirty="0" smtClean="0">
                <a:solidFill>
                  <a:srgbClr val="000000"/>
                </a:solidFill>
                <a:latin typeface="Arial" pitchFamily="34" charset="0"/>
                <a:cs typeface="Arial" pitchFamily="34" charset="0"/>
              </a:rPr>
              <a:t>Les cellules L (GLP-1) sont situées principalement dans l</a:t>
            </a:r>
            <a:r>
              <a:rPr lang="fr-FR" altLang="fr-FR" sz="1800" dirty="0" smtClean="0">
                <a:solidFill>
                  <a:srgbClr val="000000"/>
                </a:solidFill>
                <a:latin typeface="Arial" pitchFamily="34" charset="0"/>
                <a:cs typeface="Arial" pitchFamily="34" charset="0"/>
              </a:rPr>
              <a:t>’</a:t>
            </a:r>
            <a:r>
              <a:rPr lang="fr-FR" sz="1800" dirty="0" smtClean="0">
                <a:solidFill>
                  <a:srgbClr val="000000"/>
                </a:solidFill>
                <a:latin typeface="Arial" pitchFamily="34" charset="0"/>
                <a:cs typeface="Arial" pitchFamily="34" charset="0"/>
              </a:rPr>
              <a:t>intestin terminal + colon</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800" dirty="0" smtClean="0">
                <a:solidFill>
                  <a:srgbClr val="000000"/>
                </a:solidFill>
                <a:latin typeface="Arial" pitchFamily="34" charset="0"/>
                <a:cs typeface="Arial" pitchFamily="34" charset="0"/>
              </a:rPr>
              <a:t>Ces cellules sont situées directement au contact des aliments</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8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800" dirty="0" smtClean="0">
                <a:solidFill>
                  <a:srgbClr val="000000"/>
                </a:solidFill>
                <a:latin typeface="Arial" pitchFamily="34" charset="0"/>
                <a:cs typeface="Arial" pitchFamily="34" charset="0"/>
              </a:rPr>
              <a:t>Chirurgie </a:t>
            </a:r>
            <a:r>
              <a:rPr lang="fr-FR" sz="1800" dirty="0" err="1" smtClean="0">
                <a:solidFill>
                  <a:srgbClr val="000000"/>
                </a:solidFill>
                <a:latin typeface="Arial" pitchFamily="34" charset="0"/>
                <a:cs typeface="Arial" pitchFamily="34" charset="0"/>
              </a:rPr>
              <a:t>malabsorptive</a:t>
            </a:r>
            <a:r>
              <a:rPr lang="fr-FR" sz="1800" dirty="0" smtClean="0">
                <a:solidFill>
                  <a:srgbClr val="000000"/>
                </a:solidFill>
                <a:latin typeface="Arial" pitchFamily="34" charset="0"/>
                <a:cs typeface="Arial" pitchFamily="34" charset="0"/>
              </a:rPr>
              <a:t> = arrivée rapide des nutriments au niveau des cellules L</a:t>
            </a:r>
          </a:p>
        </p:txBody>
      </p:sp>
      <p:sp>
        <p:nvSpPr>
          <p:cNvPr id="56329" name="Rectangle 8"/>
          <p:cNvSpPr>
            <a:spLocks noGrp="1" noChangeArrowheads="1"/>
          </p:cNvSpPr>
          <p:nvPr>
            <p:ph type="title" idx="4294967295"/>
          </p:nvPr>
        </p:nvSpPr>
        <p:spPr>
          <a:xfrm>
            <a:off x="319088" y="115888"/>
            <a:ext cx="8574087" cy="1211262"/>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800" b="1" smtClean="0">
                <a:latin typeface="Arial" pitchFamily="34" charset="0"/>
                <a:cs typeface="Arial" pitchFamily="34" charset="0"/>
              </a:rPr>
              <a:t>La réponse au GLP-1 est différente selon les types de chirurgie bariatrique, pouvant expliquer la différence sur l</a:t>
            </a:r>
            <a:r>
              <a:rPr lang="fr-FR" altLang="fr-FR" sz="1800" b="1" smtClean="0">
                <a:latin typeface="Arial" pitchFamily="34" charset="0"/>
                <a:cs typeface="Arial" pitchFamily="34" charset="0"/>
              </a:rPr>
              <a:t>’</a:t>
            </a:r>
            <a:r>
              <a:rPr lang="fr-FR" sz="1800" b="1" smtClean="0">
                <a:latin typeface="Arial" pitchFamily="34" charset="0"/>
                <a:cs typeface="Arial" pitchFamily="34" charset="0"/>
              </a:rPr>
              <a:t>équilibre glycémique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r="50308"/>
          <a:stretch>
            <a:fillRect/>
          </a:stretch>
        </p:blipFill>
        <p:spPr bwMode="auto">
          <a:xfrm>
            <a:off x="782638" y="1233488"/>
            <a:ext cx="4062412" cy="2478087"/>
          </a:xfrm>
          <a:prstGeom prst="rect">
            <a:avLst/>
          </a:prstGeom>
          <a:noFill/>
          <a:ln w="9525">
            <a:solidFill>
              <a:srgbClr val="000000"/>
            </a:solidFill>
            <a:round/>
            <a:headEnd/>
            <a:tailEnd/>
          </a:ln>
          <a:effectLst>
            <a:outerShdw blurRad="63500" dist="38099" dir="2700000" algn="ctr" rotWithShape="0">
              <a:srgbClr val="000000">
                <a:alpha val="74998"/>
              </a:srgbClr>
            </a:outerShdw>
          </a:effectLst>
          <a:extLst/>
        </p:spPr>
      </p:pic>
      <p:sp>
        <p:nvSpPr>
          <p:cNvPr id="55299" name="Rectangle 2"/>
          <p:cNvSpPr>
            <a:spLocks noGrp="1" noChangeArrowheads="1"/>
          </p:cNvSpPr>
          <p:nvPr>
            <p:ph type="title" idx="4294967295"/>
          </p:nvPr>
        </p:nvSpPr>
        <p:spPr>
          <a:xfrm>
            <a:off x="315913" y="107950"/>
            <a:ext cx="8577262" cy="1017588"/>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b="1" smtClean="0">
                <a:latin typeface="Arial" pitchFamily="34" charset="0"/>
                <a:cs typeface="Arial" pitchFamily="34" charset="0"/>
              </a:rPr>
              <a:t>Le by-pass restaure le pic post prandial de GLP-1 chez le DT2 et améliore le contrôle glycémique</a:t>
            </a:r>
          </a:p>
        </p:txBody>
      </p:sp>
      <p:pic>
        <p:nvPicPr>
          <p:cNvPr id="7171" name="Picture 3"/>
          <p:cNvPicPr>
            <a:picLocks noChangeAspect="1" noChangeArrowheads="1"/>
          </p:cNvPicPr>
          <p:nvPr/>
        </p:nvPicPr>
        <p:blipFill>
          <a:blip r:embed="rId4" cstate="print"/>
          <a:srcRect b="70528"/>
          <a:stretch>
            <a:fillRect/>
          </a:stretch>
        </p:blipFill>
        <p:spPr bwMode="auto">
          <a:xfrm>
            <a:off x="755650" y="3840163"/>
            <a:ext cx="7134225" cy="1893887"/>
          </a:xfrm>
          <a:prstGeom prst="rect">
            <a:avLst/>
          </a:prstGeom>
          <a:noFill/>
          <a:ln w="9525">
            <a:solidFill>
              <a:srgbClr val="000000"/>
            </a:solidFill>
            <a:round/>
            <a:headEnd/>
            <a:tailEnd/>
          </a:ln>
          <a:effectLst>
            <a:outerShdw blurRad="63500" dist="38099" dir="2700000" algn="ctr" rotWithShape="0">
              <a:srgbClr val="000000">
                <a:alpha val="74998"/>
              </a:srgbClr>
            </a:outerShdw>
          </a:effectLst>
          <a:extLst/>
        </p:spPr>
      </p:pic>
      <p:sp>
        <p:nvSpPr>
          <p:cNvPr id="55301" name="Text Box 4"/>
          <p:cNvSpPr txBox="1">
            <a:spLocks noChangeArrowheads="1"/>
          </p:cNvSpPr>
          <p:nvPr/>
        </p:nvSpPr>
        <p:spPr bwMode="auto">
          <a:xfrm>
            <a:off x="393700" y="5876925"/>
            <a:ext cx="8426450" cy="790575"/>
          </a:xfrm>
          <a:prstGeom prst="rect">
            <a:avLst/>
          </a:prstGeom>
          <a:noFill/>
          <a:ln w="9525">
            <a:noFill/>
            <a:miter lim="800000"/>
            <a:headEnd/>
            <a:tailEnd/>
          </a:ln>
        </p:spPr>
        <p:txBody>
          <a:bodyPr lIns="90000" tIns="45000" rIns="90000" bIns="45000"/>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400" b="1" smtClean="0">
                <a:solidFill>
                  <a:srgbClr val="000000"/>
                </a:solidFill>
                <a:latin typeface="Arial" pitchFamily="34" charset="0"/>
                <a:cs typeface="Arial" pitchFamily="34" charset="0"/>
              </a:rPr>
              <a:t>Glycémie et insulinémie pendant un test de tolérance au glucose sur 3 heures (50 g glucose) avant (■) et à 1 (□),6 (▲) et 12 mois (○) après by-pass (anse en Y) chez des femmes obèses</a:t>
            </a:r>
            <a:r>
              <a:rPr lang="en-US" sz="1400" b="1" smtClean="0">
                <a:solidFill>
                  <a:srgbClr val="000000"/>
                </a:solidFill>
                <a:latin typeface="Arial" pitchFamily="34" charset="0"/>
                <a:cs typeface="Arial" pitchFamily="34" charset="0"/>
              </a:rPr>
              <a:t>, DT2</a:t>
            </a:r>
          </a:p>
        </p:txBody>
      </p:sp>
      <p:sp>
        <p:nvSpPr>
          <p:cNvPr id="55302" name="Text Box 5"/>
          <p:cNvSpPr txBox="1">
            <a:spLocks noChangeArrowheads="1"/>
          </p:cNvSpPr>
          <p:nvPr/>
        </p:nvSpPr>
        <p:spPr bwMode="auto">
          <a:xfrm>
            <a:off x="4932363" y="1917700"/>
            <a:ext cx="3959225" cy="1223963"/>
          </a:xfrm>
          <a:prstGeom prst="rect">
            <a:avLst/>
          </a:prstGeom>
          <a:noFill/>
          <a:ln w="9525">
            <a:noFill/>
            <a:miter lim="800000"/>
            <a:headEnd/>
            <a:tailEnd/>
          </a:ln>
        </p:spPr>
        <p:txBody>
          <a:bodyPr lIns="90000" tIns="45000" rIns="90000" bIns="45000"/>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400" b="1" smtClean="0">
                <a:solidFill>
                  <a:srgbClr val="000000"/>
                </a:solidFill>
                <a:latin typeface="Arial" pitchFamily="34" charset="0"/>
                <a:cs typeface="Arial" pitchFamily="34" charset="0"/>
              </a:rPr>
              <a:t>Concentrations de GLP-1 pendant un test de tolérance au glucose sur 3 h (50 g) avant (■) et à 1 (□),6 (▲) et 12 mois (○) après by-pass (anse en Y) chez des femmes obèses</a:t>
            </a:r>
            <a:r>
              <a:rPr lang="en-US" sz="1400" b="1" smtClean="0">
                <a:solidFill>
                  <a:srgbClr val="000000"/>
                </a:solidFill>
                <a:latin typeface="Arial" pitchFamily="34" charset="0"/>
                <a:cs typeface="Arial" pitchFamily="34" charset="0"/>
              </a:rPr>
              <a:t>, DT2</a:t>
            </a:r>
          </a:p>
        </p:txBody>
      </p:sp>
      <p:sp>
        <p:nvSpPr>
          <p:cNvPr id="55303" name="Text Box 6"/>
          <p:cNvSpPr txBox="1">
            <a:spLocks noChangeArrowheads="1"/>
          </p:cNvSpPr>
          <p:nvPr/>
        </p:nvSpPr>
        <p:spPr bwMode="auto">
          <a:xfrm>
            <a:off x="4510088" y="6524625"/>
            <a:ext cx="4454525" cy="377825"/>
          </a:xfrm>
          <a:prstGeom prst="rect">
            <a:avLst/>
          </a:prstGeom>
          <a:noFill/>
          <a:ln w="9525">
            <a:noFill/>
            <a:miter lim="800000"/>
            <a:headEnd/>
            <a:tailEnd/>
          </a:ln>
        </p:spPr>
        <p:txBody>
          <a:bodyPr lIns="90000" tIns="45000" rIns="90000" bIns="45000"/>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Bose M et al  J Diabetes. 2009 November 2; 2(1): 47–55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179388" y="115888"/>
            <a:ext cx="8574087" cy="1036637"/>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b="1" smtClean="0">
                <a:latin typeface="Arial" pitchFamily="34" charset="0"/>
                <a:cs typeface="Arial" pitchFamily="34" charset="0"/>
              </a:rPr>
              <a:t>Le by-pass chez le sujet obèse non diabétique entraîne également une élévation du GLP-1</a:t>
            </a:r>
          </a:p>
        </p:txBody>
      </p:sp>
      <p:sp>
        <p:nvSpPr>
          <p:cNvPr id="77827" name="Text Box 2"/>
          <p:cNvSpPr txBox="1">
            <a:spLocks noChangeArrowheads="1"/>
          </p:cNvSpPr>
          <p:nvPr/>
        </p:nvSpPr>
        <p:spPr bwMode="auto">
          <a:xfrm>
            <a:off x="4467225" y="6308725"/>
            <a:ext cx="4425950" cy="365125"/>
          </a:xfrm>
          <a:prstGeom prst="rect">
            <a:avLst/>
          </a:prstGeom>
          <a:noFill/>
          <a:ln w="9525">
            <a:noFill/>
            <a:miter lim="800000"/>
            <a:headEnd/>
            <a:tailEnd/>
          </a:ln>
        </p:spPr>
        <p:txBody>
          <a:bodyPr wrap="none" lIns="90000" tIns="45000" rIns="90000" bIns="45000"/>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Näslund et al, Obesity Surgery, 1998, 8,253-60</a:t>
            </a:r>
          </a:p>
        </p:txBody>
      </p:sp>
      <p:sp>
        <p:nvSpPr>
          <p:cNvPr id="77828" name="Text Box 3"/>
          <p:cNvSpPr txBox="1">
            <a:spLocks noChangeArrowheads="1"/>
          </p:cNvSpPr>
          <p:nvPr/>
        </p:nvSpPr>
        <p:spPr bwMode="auto">
          <a:xfrm>
            <a:off x="6443663" y="2636838"/>
            <a:ext cx="2520950" cy="2305050"/>
          </a:xfrm>
          <a:prstGeom prst="rect">
            <a:avLst/>
          </a:prstGeom>
          <a:noFill/>
          <a:ln w="9525">
            <a:noFill/>
            <a:miter lim="800000"/>
            <a:headEnd/>
            <a:tailEnd/>
          </a:ln>
        </p:spPr>
        <p:txBody>
          <a:bodyPr lIns="90000" tIns="45000" rIns="90000" bIns="45000"/>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 ▲ Patientes non obèses </a:t>
            </a: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  </a:t>
            </a: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 </a:t>
            </a:r>
            <a:r>
              <a:rPr lang="fr-FR" sz="1600" smtClean="0">
                <a:solidFill>
                  <a:srgbClr val="000000"/>
                </a:solidFill>
                <a:latin typeface="Arial" pitchFamily="34" charset="0"/>
                <a:cs typeface="Arial" pitchFamily="34" charset="0"/>
              </a:rPr>
              <a:t>♦</a:t>
            </a:r>
            <a:r>
              <a:rPr lang="fr-FR" sz="1200" smtClean="0">
                <a:solidFill>
                  <a:srgbClr val="000000"/>
                </a:solidFill>
                <a:latin typeface="Arial" pitchFamily="34" charset="0"/>
                <a:cs typeface="Arial" pitchFamily="34" charset="0"/>
              </a:rPr>
              <a:t> Patientes obèses opérées d</a:t>
            </a:r>
            <a:r>
              <a:rPr lang="fr-FR" altLang="fr-FR" sz="1200" smtClean="0">
                <a:solidFill>
                  <a:srgbClr val="000000"/>
                </a:solidFill>
                <a:latin typeface="Arial" pitchFamily="34" charset="0"/>
                <a:cs typeface="Arial" pitchFamily="34" charset="0"/>
              </a:rPr>
              <a:t>’</a:t>
            </a:r>
            <a:r>
              <a:rPr lang="fr-FR" sz="1200" smtClean="0">
                <a:solidFill>
                  <a:srgbClr val="000000"/>
                </a:solidFill>
                <a:latin typeface="Arial" pitchFamily="34" charset="0"/>
                <a:cs typeface="Arial" pitchFamily="34" charset="0"/>
              </a:rPr>
              <a:t>un 	by-pass iléo-jéjunal 20 ans 	auparavant</a:t>
            </a: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200" smtClean="0">
              <a:solidFill>
                <a:srgbClr val="000000"/>
              </a:solidFill>
              <a:latin typeface="Arial" pitchFamily="34" charset="0"/>
              <a:cs typeface="Arial" pitchFamily="34" charset="0"/>
            </a:endParaRP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  ● Patientes obèses opérées d</a:t>
            </a:r>
            <a:r>
              <a:rPr lang="fr-FR" altLang="fr-FR" sz="1200" smtClean="0">
                <a:solidFill>
                  <a:srgbClr val="000000"/>
                </a:solidFill>
                <a:latin typeface="Arial" pitchFamily="34" charset="0"/>
                <a:cs typeface="Arial" pitchFamily="34" charset="0"/>
              </a:rPr>
              <a:t>’</a:t>
            </a:r>
            <a:r>
              <a:rPr lang="fr-FR" sz="1200" smtClean="0">
                <a:solidFill>
                  <a:srgbClr val="000000"/>
                </a:solidFill>
                <a:latin typeface="Arial" pitchFamily="34" charset="0"/>
                <a:cs typeface="Arial" pitchFamily="34" charset="0"/>
              </a:rPr>
              <a:t>un 	by-pass iléo-jéjunal 9mois 	auparavant</a:t>
            </a: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200" smtClean="0">
              <a:solidFill>
                <a:srgbClr val="000000"/>
              </a:solidFill>
              <a:latin typeface="Arial" pitchFamily="34" charset="0"/>
              <a:cs typeface="Arial" pitchFamily="34" charset="0"/>
            </a:endParaRP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  ■ Patientes obèses contrôles</a:t>
            </a:r>
          </a:p>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200" smtClean="0">
              <a:solidFill>
                <a:srgbClr val="000000"/>
              </a:solidFill>
              <a:latin typeface="Arial" pitchFamily="34" charset="0"/>
              <a:cs typeface="Arial" pitchFamily="34" charset="0"/>
            </a:endParaRPr>
          </a:p>
        </p:txBody>
      </p:sp>
      <p:sp>
        <p:nvSpPr>
          <p:cNvPr id="77829" name="Text Box 4"/>
          <p:cNvSpPr txBox="1">
            <a:spLocks noChangeArrowheads="1"/>
          </p:cNvSpPr>
          <p:nvPr/>
        </p:nvSpPr>
        <p:spPr bwMode="auto">
          <a:xfrm>
            <a:off x="179388" y="5368925"/>
            <a:ext cx="8280400" cy="581025"/>
          </a:xfrm>
          <a:prstGeom prst="rect">
            <a:avLst/>
          </a:prstGeom>
          <a:noFill/>
          <a:ln w="9525">
            <a:noFill/>
            <a:miter lim="800000"/>
            <a:headEnd/>
            <a:tailEnd/>
          </a:ln>
        </p:spPr>
        <p:txBody>
          <a:bodyPr lIns="90000" tIns="46800" rIns="90000" bIns="46800">
            <a:spAutoFit/>
          </a:bodyPr>
          <a:lstStyle/>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600" b="1" smtClean="0">
                <a:solidFill>
                  <a:srgbClr val="000000"/>
                </a:solidFill>
                <a:latin typeface="Arial" pitchFamily="34" charset="0"/>
                <a:cs typeface="Arial" pitchFamily="34" charset="0"/>
              </a:rPr>
              <a:t>Réponse en GLP-1 et en insuline, après 1 repas test, 280 kcal </a:t>
            </a:r>
          </a:p>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600" b="1" smtClean="0">
                <a:solidFill>
                  <a:srgbClr val="000000"/>
                </a:solidFill>
                <a:latin typeface="Arial" pitchFamily="34" charset="0"/>
                <a:cs typeface="Arial" pitchFamily="34" charset="0"/>
              </a:rPr>
              <a:t>(51% glucides, 20% protéine, 29% lipides)</a:t>
            </a:r>
          </a:p>
        </p:txBody>
      </p:sp>
      <p:sp>
        <p:nvSpPr>
          <p:cNvPr id="77830" name="Text Box 5"/>
          <p:cNvSpPr txBox="1">
            <a:spLocks noChangeArrowheads="1"/>
          </p:cNvSpPr>
          <p:nvPr/>
        </p:nvSpPr>
        <p:spPr bwMode="auto">
          <a:xfrm>
            <a:off x="539750" y="1327150"/>
            <a:ext cx="8083550" cy="946150"/>
          </a:xfrm>
          <a:prstGeom prst="rect">
            <a:avLst/>
          </a:prstGeom>
          <a:noFill/>
          <a:ln w="9525">
            <a:noFill/>
            <a:miter lim="800000"/>
            <a:headEnd/>
            <a:tailEnd/>
          </a:ln>
        </p:spPr>
        <p:txBody>
          <a:bodyPr lIns="90000" tIns="46800" rIns="90000" bIns="46800">
            <a:spAutoFit/>
          </a:bodyPr>
          <a:lstStyle/>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800" smtClean="0">
                <a:solidFill>
                  <a:srgbClr val="000000"/>
                </a:solidFill>
                <a:latin typeface="Arial" pitchFamily="34" charset="0"/>
                <a:cs typeface="Arial" pitchFamily="34" charset="0"/>
              </a:rPr>
              <a:t>Les taux de GLP-1 post prandiaux sont restaurés chez l’obèse non diabétique après chirurgie bariatrique, et augmentés près de 20 ans après,         permettant le maintien d</a:t>
            </a:r>
            <a:r>
              <a:rPr lang="fr-FR" altLang="fr-FR" sz="1800" smtClean="0">
                <a:solidFill>
                  <a:srgbClr val="000000"/>
                </a:solidFill>
                <a:latin typeface="Arial" pitchFamily="34" charset="0"/>
                <a:cs typeface="Arial" pitchFamily="34" charset="0"/>
              </a:rPr>
              <a:t>’</a:t>
            </a:r>
            <a:r>
              <a:rPr lang="fr-FR" sz="1800" smtClean="0">
                <a:solidFill>
                  <a:srgbClr val="000000"/>
                </a:solidFill>
                <a:latin typeface="Arial" pitchFamily="34" charset="0"/>
                <a:cs typeface="Arial" pitchFamily="34" charset="0"/>
              </a:rPr>
              <a:t>une réponse insulinique correcte</a:t>
            </a:r>
            <a:r>
              <a:rPr lang="fr-FR" sz="2000" smtClean="0">
                <a:solidFill>
                  <a:srgbClr val="000000"/>
                </a:solidFill>
                <a:latin typeface="Arial" pitchFamily="34" charset="0"/>
                <a:cs typeface="Arial" pitchFamily="34" charset="0"/>
              </a:rPr>
              <a:t> </a:t>
            </a:r>
          </a:p>
        </p:txBody>
      </p:sp>
      <p:pic>
        <p:nvPicPr>
          <p:cNvPr id="8198" name="Picture 6"/>
          <p:cNvPicPr>
            <a:picLocks noChangeAspect="1" noChangeArrowheads="1"/>
          </p:cNvPicPr>
          <p:nvPr/>
        </p:nvPicPr>
        <p:blipFill>
          <a:blip r:embed="rId3" cstate="print"/>
          <a:srcRect/>
          <a:stretch>
            <a:fillRect/>
          </a:stretch>
        </p:blipFill>
        <p:spPr bwMode="auto">
          <a:xfrm>
            <a:off x="755650" y="2492375"/>
            <a:ext cx="2820988" cy="2633663"/>
          </a:xfrm>
          <a:prstGeom prst="rect">
            <a:avLst/>
          </a:prstGeom>
          <a:noFill/>
          <a:ln w="9525">
            <a:solidFill>
              <a:srgbClr val="000000"/>
            </a:solidFill>
            <a:round/>
            <a:headEnd/>
            <a:tailEnd/>
          </a:ln>
          <a:effectLst>
            <a:outerShdw blurRad="63500" dist="38099" dir="2700000" algn="ctr" rotWithShape="0">
              <a:srgbClr val="000000">
                <a:alpha val="74998"/>
              </a:srgbClr>
            </a:outerShdw>
          </a:effectLst>
          <a:extLst/>
        </p:spPr>
      </p:pic>
      <p:pic>
        <p:nvPicPr>
          <p:cNvPr id="8199" name="Picture 7"/>
          <p:cNvPicPr>
            <a:picLocks noChangeAspect="1" noChangeArrowheads="1"/>
          </p:cNvPicPr>
          <p:nvPr/>
        </p:nvPicPr>
        <p:blipFill>
          <a:blip r:embed="rId4" cstate="print"/>
          <a:srcRect/>
          <a:stretch>
            <a:fillRect/>
          </a:stretch>
        </p:blipFill>
        <p:spPr bwMode="auto">
          <a:xfrm>
            <a:off x="3635375" y="2492375"/>
            <a:ext cx="2749550" cy="2641600"/>
          </a:xfrm>
          <a:prstGeom prst="rect">
            <a:avLst/>
          </a:prstGeom>
          <a:noFill/>
          <a:ln w="9525">
            <a:solidFill>
              <a:srgbClr val="000000"/>
            </a:solidFill>
            <a:round/>
            <a:headEnd/>
            <a:tailEnd/>
          </a:ln>
          <a:effectLst>
            <a:outerShdw blurRad="63500" dist="38099" dir="2700000" algn="ctr" rotWithShape="0">
              <a:srgbClr val="000000">
                <a:alpha val="74998"/>
              </a:srgbClr>
            </a:outerShdw>
          </a:effectLs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0898" name="Rectangle 1"/>
          <p:cNvSpPr>
            <a:spLocks noGrp="1" noChangeArrowheads="1"/>
          </p:cNvSpPr>
          <p:nvPr>
            <p:ph type="title" idx="4294967295"/>
          </p:nvPr>
        </p:nvSpPr>
        <p:spPr>
          <a:xfrm>
            <a:off x="323850" y="260350"/>
            <a:ext cx="8574088" cy="10080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smtClean="0">
                <a:latin typeface="Arial" pitchFamily="34" charset="0"/>
                <a:cs typeface="Arial" pitchFamily="34" charset="0"/>
              </a:rPr>
              <a:t>CHIRURGIE BARIATRIQUE : </a:t>
            </a:r>
            <a:br>
              <a:rPr lang="en-US" sz="2400" b="1" smtClean="0">
                <a:latin typeface="Arial" pitchFamily="34" charset="0"/>
                <a:cs typeface="Arial" pitchFamily="34" charset="0"/>
              </a:rPr>
            </a:br>
            <a:r>
              <a:rPr lang="en-US" altLang="fr-FR" sz="2400" b="1" smtClean="0">
                <a:latin typeface="Arial" pitchFamily="34" charset="0"/>
                <a:cs typeface="Arial" pitchFamily="34" charset="0"/>
              </a:rPr>
              <a:t>“</a:t>
            </a:r>
            <a:r>
              <a:rPr lang="en-US" altLang="ja-JP" sz="2400" b="1" smtClean="0">
                <a:latin typeface="Arial" pitchFamily="34" charset="0"/>
                <a:cs typeface="Arial" pitchFamily="34" charset="0"/>
              </a:rPr>
              <a:t>TOO MUCH OF A GOOD THING FOR ISLET</a:t>
            </a:r>
            <a:r>
              <a:rPr lang="en-US" altLang="fr-FR" sz="2400" b="1" smtClean="0">
                <a:latin typeface="Arial" pitchFamily="34" charset="0"/>
                <a:cs typeface="Arial" pitchFamily="34" charset="0"/>
              </a:rPr>
              <a:t>”</a:t>
            </a:r>
            <a:r>
              <a:rPr lang="en-US" altLang="ja-JP" sz="2400" b="1" smtClean="0">
                <a:latin typeface="Arial" pitchFamily="34" charset="0"/>
                <a:cs typeface="Arial" pitchFamily="34" charset="0"/>
              </a:rPr>
              <a:t>….</a:t>
            </a:r>
            <a:endParaRPr lang="en-US" sz="2400" b="1" smtClean="0">
              <a:latin typeface="Arial" pitchFamily="34" charset="0"/>
              <a:cs typeface="Arial" pitchFamily="34" charset="0"/>
            </a:endParaRPr>
          </a:p>
        </p:txBody>
      </p:sp>
      <p:sp>
        <p:nvSpPr>
          <p:cNvPr id="80899" name="Text Box 2"/>
          <p:cNvSpPr txBox="1">
            <a:spLocks noChangeArrowheads="1"/>
          </p:cNvSpPr>
          <p:nvPr/>
        </p:nvSpPr>
        <p:spPr bwMode="auto">
          <a:xfrm>
            <a:off x="287338" y="1612900"/>
            <a:ext cx="8532812" cy="4479925"/>
          </a:xfrm>
          <a:prstGeom prst="rect">
            <a:avLst/>
          </a:prstGeom>
          <a:noFill/>
          <a:ln w="9525">
            <a:noFill/>
            <a:miter lim="800000"/>
            <a:headEnd/>
            <a:tailEnd/>
          </a:ln>
        </p:spPr>
        <p:txBody>
          <a:bodyPr lIns="90000" tIns="45000" rIns="90000" bIns="45000"/>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smtClean="0">
                <a:solidFill>
                  <a:srgbClr val="000000"/>
                </a:solidFill>
                <a:latin typeface="Arial" pitchFamily="34" charset="0"/>
                <a:cs typeface="Arial" pitchFamily="34" charset="0"/>
              </a:rPr>
              <a:t> Apparition d'hypoglycémies hyperinsuliniques en post-prandial tardif chez environ 0.36% des by-pass, parfois très longtemps après¹</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smtClean="0">
                <a:solidFill>
                  <a:srgbClr val="000000"/>
                </a:solidFill>
                <a:latin typeface="Arial" pitchFamily="34" charset="0"/>
                <a:cs typeface="Arial" pitchFamily="34" charset="0"/>
              </a:rPr>
              <a:t> </a:t>
            </a:r>
            <a:r>
              <a:rPr lang="en-US" altLang="fr-FR" sz="2000" smtClean="0">
                <a:solidFill>
                  <a:srgbClr val="000000"/>
                </a:solidFill>
                <a:latin typeface="Arial" pitchFamily="34" charset="0"/>
                <a:cs typeface="Arial" pitchFamily="34" charset="0"/>
              </a:rPr>
              <a:t>“D</a:t>
            </a:r>
            <a:r>
              <a:rPr lang="en-US" sz="2000" smtClean="0">
                <a:solidFill>
                  <a:srgbClr val="000000"/>
                </a:solidFill>
                <a:latin typeface="Arial" pitchFamily="34" charset="0"/>
                <a:cs typeface="Arial" pitchFamily="34" charset="0"/>
              </a:rPr>
              <a:t>umping syndrome</a:t>
            </a:r>
            <a:r>
              <a:rPr lang="en-US" altLang="fr-FR" sz="2000" smtClean="0">
                <a:solidFill>
                  <a:srgbClr val="000000"/>
                </a:solidFill>
                <a:latin typeface="Arial" pitchFamily="34" charset="0"/>
                <a:cs typeface="Arial" pitchFamily="34" charset="0"/>
              </a:rPr>
              <a:t>”</a:t>
            </a:r>
            <a:r>
              <a:rPr lang="en-US" sz="2000" smtClean="0">
                <a:solidFill>
                  <a:srgbClr val="000000"/>
                </a:solidFill>
                <a:latin typeface="Arial" pitchFamily="34" charset="0"/>
                <a:cs typeface="Arial" pitchFamily="34" charset="0"/>
              </a:rPr>
              <a:t> tardif, ou nésidioblastose sont évoqués :        chez les patients opérés, des caractéristiques de nésidioblastose à l'anapath sont parfois retrouvées² mais restent discutées³.</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smtClean="0">
                <a:solidFill>
                  <a:srgbClr val="000000"/>
                </a:solidFill>
                <a:latin typeface="Arial" pitchFamily="34" charset="0"/>
                <a:cs typeface="Arial" pitchFamily="34" charset="0"/>
              </a:rPr>
              <a:t> Origine non définie, probablement multifactorielle, GLP-1  incriminé²</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smtClean="0">
              <a:solidFill>
                <a:srgbClr val="000000"/>
              </a:solidFill>
              <a:latin typeface="Arial" pitchFamily="34" charset="0"/>
              <a:cs typeface="Arial" pitchFamily="34" charset="0"/>
            </a:endParaRP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smtClean="0">
              <a:solidFill>
                <a:srgbClr val="000000"/>
              </a:solidFill>
              <a:latin typeface="Arial" pitchFamily="34" charset="0"/>
              <a:cs typeface="Arial" pitchFamily="34" charset="0"/>
            </a:endParaRPr>
          </a:p>
        </p:txBody>
      </p:sp>
      <p:sp>
        <p:nvSpPr>
          <p:cNvPr id="80900" name="Text Box 3"/>
          <p:cNvSpPr txBox="1">
            <a:spLocks noChangeArrowheads="1"/>
          </p:cNvSpPr>
          <p:nvPr/>
        </p:nvSpPr>
        <p:spPr bwMode="auto">
          <a:xfrm>
            <a:off x="4889500" y="5805488"/>
            <a:ext cx="4003675" cy="882650"/>
          </a:xfrm>
          <a:prstGeom prst="rect">
            <a:avLst/>
          </a:prstGeom>
          <a:noFill/>
          <a:ln w="9525">
            <a:noFill/>
            <a:miter lim="800000"/>
            <a:headEnd/>
            <a:tailEnd/>
          </a:ln>
        </p:spPr>
        <p:txBody>
          <a:bodyPr wrap="none" lIns="90000" tIns="45000" rIns="90000" bIns="45000"/>
          <a:lstStyle/>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¹Ashrafian H et al., Obesity reviews, 2010, </a:t>
            </a:r>
          </a:p>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² Service GJ et al., NEJM, 2005, 353: 249-54</a:t>
            </a:r>
          </a:p>
          <a:p>
            <a:pPr algn="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pitchFamily="34" charset="0"/>
                <a:cs typeface="Arial" pitchFamily="34" charset="0"/>
              </a:rPr>
              <a:t>³ Meier JJ et al., Diabetes Care, 2006, 49, 1554-1559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179388" y="260350"/>
            <a:ext cx="8532812" cy="7921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b="1" smtClean="0">
                <a:latin typeface="Arial" pitchFamily="34" charset="0"/>
                <a:cs typeface="Arial" pitchFamily="34" charset="0"/>
              </a:rPr>
              <a:t>Au final</a:t>
            </a:r>
          </a:p>
        </p:txBody>
      </p:sp>
      <p:sp>
        <p:nvSpPr>
          <p:cNvPr id="83971" name="Text Box 2"/>
          <p:cNvSpPr txBox="1">
            <a:spLocks noChangeArrowheads="1"/>
          </p:cNvSpPr>
          <p:nvPr/>
        </p:nvSpPr>
        <p:spPr bwMode="auto">
          <a:xfrm>
            <a:off x="179388" y="1697038"/>
            <a:ext cx="8748712" cy="2987614"/>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La chirurgie </a:t>
            </a:r>
            <a:r>
              <a:rPr lang="fr-FR" sz="2000" dirty="0" err="1" smtClean="0">
                <a:solidFill>
                  <a:srgbClr val="000000"/>
                </a:solidFill>
                <a:latin typeface="Arial" pitchFamily="34" charset="0"/>
                <a:cs typeface="Arial" pitchFamily="34" charset="0"/>
              </a:rPr>
              <a:t>bariatrique</a:t>
            </a:r>
            <a:r>
              <a:rPr lang="fr-FR" sz="2000" dirty="0" smtClean="0">
                <a:solidFill>
                  <a:srgbClr val="000000"/>
                </a:solidFill>
                <a:latin typeface="Arial" pitchFamily="34" charset="0"/>
                <a:cs typeface="Arial" pitchFamily="34" charset="0"/>
              </a:rPr>
              <a:t> type by-pass augmente rapidement les taux de GLP-1 en post opératoire, cet effet perdure dans le temps</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a:t>
            </a:r>
            <a:r>
              <a:rPr lang="fr-FR" altLang="fr-FR" sz="2000" dirty="0" smtClean="0">
                <a:solidFill>
                  <a:srgbClr val="000000"/>
                </a:solidFill>
                <a:latin typeface="Arial" pitchFamily="34" charset="0"/>
                <a:cs typeface="Arial" pitchFamily="34" charset="0"/>
              </a:rPr>
              <a:t>’</a:t>
            </a:r>
            <a:r>
              <a:rPr lang="fr-FR" sz="2000" dirty="0" smtClean="0">
                <a:solidFill>
                  <a:srgbClr val="000000"/>
                </a:solidFill>
                <a:latin typeface="Arial" pitchFamily="34" charset="0"/>
                <a:cs typeface="Arial" pitchFamily="34" charset="0"/>
              </a:rPr>
              <a:t>élévation des taux de GLP-1 participe certainement au rapide contrôle métabolique, en particulier l</a:t>
            </a:r>
            <a:r>
              <a:rPr lang="fr-FR" altLang="fr-FR" sz="2000" dirty="0" smtClean="0">
                <a:solidFill>
                  <a:srgbClr val="000000"/>
                </a:solidFill>
                <a:latin typeface="Arial" pitchFamily="34" charset="0"/>
                <a:cs typeface="Arial" pitchFamily="34" charset="0"/>
              </a:rPr>
              <a:t>’</a:t>
            </a:r>
            <a:r>
              <a:rPr lang="fr-FR" sz="2000" dirty="0" smtClean="0">
                <a:solidFill>
                  <a:srgbClr val="000000"/>
                </a:solidFill>
                <a:latin typeface="Arial" pitchFamily="34" charset="0"/>
                <a:cs typeface="Arial" pitchFamily="34" charset="0"/>
              </a:rPr>
              <a:t>amélioration de l</a:t>
            </a:r>
            <a:r>
              <a:rPr lang="fr-FR" altLang="fr-FR" sz="2000" dirty="0" smtClean="0">
                <a:solidFill>
                  <a:srgbClr val="000000"/>
                </a:solidFill>
                <a:latin typeface="Arial" pitchFamily="34" charset="0"/>
                <a:cs typeface="Arial" pitchFamily="34" charset="0"/>
              </a:rPr>
              <a:t>’</a:t>
            </a:r>
            <a:r>
              <a:rPr lang="fr-FR" sz="2000" dirty="0" smtClean="0">
                <a:solidFill>
                  <a:srgbClr val="000000"/>
                </a:solidFill>
                <a:latin typeface="Arial" pitchFamily="34" charset="0"/>
                <a:cs typeface="Arial" pitchFamily="34" charset="0"/>
              </a:rPr>
              <a:t>équilibre glycémique, observé en post by-pass</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a:t>
            </a:r>
            <a:r>
              <a:rPr lang="fr-FR" altLang="fr-FR" sz="2000" dirty="0" smtClean="0">
                <a:solidFill>
                  <a:srgbClr val="000000"/>
                </a:solidFill>
                <a:latin typeface="Arial" pitchFamily="34" charset="0"/>
                <a:cs typeface="Arial" pitchFamily="34" charset="0"/>
              </a:rPr>
              <a:t>’</a:t>
            </a:r>
            <a:r>
              <a:rPr lang="fr-FR" sz="2000" dirty="0" smtClean="0">
                <a:solidFill>
                  <a:srgbClr val="000000"/>
                </a:solidFill>
                <a:latin typeface="Arial" pitchFamily="34" charset="0"/>
                <a:cs typeface="Arial" pitchFamily="34" charset="0"/>
              </a:rPr>
              <a:t>augmentation de la sécrétion de GLP-1 pourrait également participer aux hypoglycémies </a:t>
            </a:r>
            <a:r>
              <a:rPr lang="fr-FR" sz="2000" dirty="0" err="1" smtClean="0">
                <a:solidFill>
                  <a:srgbClr val="000000"/>
                </a:solidFill>
                <a:latin typeface="Arial" pitchFamily="34" charset="0"/>
                <a:cs typeface="Arial" pitchFamily="34" charset="0"/>
              </a:rPr>
              <a:t>hyperinsuliniques</a:t>
            </a:r>
            <a:r>
              <a:rPr lang="fr-FR" sz="2000" dirty="0" smtClean="0">
                <a:solidFill>
                  <a:srgbClr val="000000"/>
                </a:solidFill>
                <a:latin typeface="Arial" pitchFamily="34" charset="0"/>
                <a:cs typeface="Arial" pitchFamily="34" charset="0"/>
              </a:rPr>
              <a:t> observées en post by-pass.                La physiopathologie exacte de ces hypoglycémies reste à déterminer.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6308725" y="6275388"/>
            <a:ext cx="2630488" cy="438150"/>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1265238" y="1231900"/>
            <a:ext cx="6615112" cy="4749800"/>
          </a:xfrm>
          <a:prstGeom prst="rect">
            <a:avLst/>
          </a:prstGeom>
          <a:noFill/>
          <a:ln w="9525">
            <a:noFill/>
            <a:miter lim="800000"/>
            <a:headEnd/>
            <a:tailEnd/>
          </a:ln>
        </p:spPr>
      </p:pic>
      <p:sp>
        <p:nvSpPr>
          <p:cNvPr id="46084" name="Text Box 4"/>
          <p:cNvSpPr txBox="1">
            <a:spLocks noChangeArrowheads="1"/>
          </p:cNvSpPr>
          <p:nvPr/>
        </p:nvSpPr>
        <p:spPr bwMode="auto">
          <a:xfrm>
            <a:off x="684213" y="6156325"/>
            <a:ext cx="7551737" cy="20637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smtClean="0">
                <a:solidFill>
                  <a:srgbClr val="000000"/>
                </a:solidFill>
                <a:latin typeface="Arial" pitchFamily="34" charset="0"/>
                <a:cs typeface="+mn-cs"/>
              </a:rPr>
              <a:t>Sjostrom L. et al. </a:t>
            </a:r>
            <a:r>
              <a:rPr lang="en-GB" sz="1400" i="1" smtClean="0">
                <a:solidFill>
                  <a:srgbClr val="000000"/>
                </a:solidFill>
                <a:latin typeface="Arial" pitchFamily="34" charset="0"/>
                <a:cs typeface="+mn-cs"/>
              </a:rPr>
              <a:t>N Engl J Med</a:t>
            </a:r>
            <a:r>
              <a:rPr lang="en-GB" sz="1400" smtClean="0">
                <a:solidFill>
                  <a:srgbClr val="000000"/>
                </a:solidFill>
                <a:latin typeface="Arial" pitchFamily="34" charset="0"/>
                <a:cs typeface="+mn-cs"/>
              </a:rPr>
              <a:t> 2004;351:2683-2693</a:t>
            </a:r>
          </a:p>
        </p:txBody>
      </p:sp>
      <p:sp>
        <p:nvSpPr>
          <p:cNvPr id="325637" name="Text Box 5"/>
          <p:cNvSpPr txBox="1">
            <a:spLocks noChangeArrowheads="1"/>
          </p:cNvSpPr>
          <p:nvPr/>
        </p:nvSpPr>
        <p:spPr bwMode="auto">
          <a:xfrm>
            <a:off x="473075" y="368300"/>
            <a:ext cx="8491538" cy="414338"/>
          </a:xfrm>
          <a:prstGeom prst="rect">
            <a:avLst/>
          </a:prstGeom>
          <a:noFill/>
          <a:ln w="9525">
            <a:noFill/>
            <a:miter lim="800000"/>
            <a:headEnd/>
            <a:tailEnd/>
          </a:ln>
        </p:spPr>
        <p:txBody>
          <a:bodyPr lIns="0" tIns="0" rIns="0" bIns="0" anchor="ctr" anchorCtr="1">
            <a:spAutoFit/>
          </a:bodyPr>
          <a:lstStyle/>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b="1">
                <a:solidFill>
                  <a:srgbClr val="000000"/>
                </a:solidFill>
                <a:effectLst>
                  <a:outerShdw blurRad="38100" dist="38100" dir="2700000" algn="tl">
                    <a:srgbClr val="C0C0C0"/>
                  </a:outerShdw>
                </a:effectLst>
                <a:latin typeface="Arial" pitchFamily="34" charset="0"/>
                <a:cs typeface="+mn-cs"/>
              </a:rPr>
              <a:t>SOS Study : évolution pondérale</a:t>
            </a:r>
          </a:p>
        </p:txBody>
      </p:sp>
      <p:grpSp>
        <p:nvGrpSpPr>
          <p:cNvPr id="2" name="Group 15"/>
          <p:cNvGrpSpPr>
            <a:grpSpLocks/>
          </p:cNvGrpSpPr>
          <p:nvPr/>
        </p:nvGrpSpPr>
        <p:grpSpPr bwMode="auto">
          <a:xfrm>
            <a:off x="7667625" y="2349500"/>
            <a:ext cx="788988" cy="1196975"/>
            <a:chOff x="4738" y="1474"/>
            <a:chExt cx="497" cy="754"/>
          </a:xfrm>
        </p:grpSpPr>
        <p:sp>
          <p:nvSpPr>
            <p:cNvPr id="46087" name="Text Box 11"/>
            <p:cNvSpPr txBox="1">
              <a:spLocks noChangeArrowheads="1"/>
            </p:cNvSpPr>
            <p:nvPr/>
          </p:nvSpPr>
          <p:spPr bwMode="auto">
            <a:xfrm>
              <a:off x="4738" y="2016"/>
              <a:ext cx="487" cy="212"/>
            </a:xfrm>
            <a:prstGeom prst="rect">
              <a:avLst/>
            </a:prstGeom>
            <a:noFill/>
            <a:ln w="9525">
              <a:noFill/>
              <a:miter lim="800000"/>
              <a:headEnd/>
              <a:tailEnd/>
            </a:ln>
          </p:spPr>
          <p:txBody>
            <a:bodyPr wrap="none">
              <a:spAutoFit/>
            </a:bodyPr>
            <a:lstStyle/>
            <a:p>
              <a:r>
                <a:rPr lang="fr-FR" sz="1600" smtClean="0">
                  <a:solidFill>
                    <a:srgbClr val="000000"/>
                  </a:solidFill>
                  <a:latin typeface="Arial" pitchFamily="34" charset="0"/>
                  <a:cs typeface="+mn-cs"/>
                </a:rPr>
                <a:t>- 25 %</a:t>
              </a:r>
            </a:p>
          </p:txBody>
        </p:sp>
        <p:sp>
          <p:nvSpPr>
            <p:cNvPr id="46088" name="Text Box 12"/>
            <p:cNvSpPr txBox="1">
              <a:spLocks noChangeArrowheads="1"/>
            </p:cNvSpPr>
            <p:nvPr/>
          </p:nvSpPr>
          <p:spPr bwMode="auto">
            <a:xfrm>
              <a:off x="4748" y="1680"/>
              <a:ext cx="487" cy="212"/>
            </a:xfrm>
            <a:prstGeom prst="rect">
              <a:avLst/>
            </a:prstGeom>
            <a:noFill/>
            <a:ln w="9525">
              <a:noFill/>
              <a:miter lim="800000"/>
              <a:headEnd/>
              <a:tailEnd/>
            </a:ln>
          </p:spPr>
          <p:txBody>
            <a:bodyPr wrap="none">
              <a:spAutoFit/>
            </a:bodyPr>
            <a:lstStyle/>
            <a:p>
              <a:r>
                <a:rPr lang="fr-FR" sz="1600" smtClean="0">
                  <a:solidFill>
                    <a:srgbClr val="000000"/>
                  </a:solidFill>
                  <a:latin typeface="Arial" pitchFamily="34" charset="0"/>
                  <a:cs typeface="+mn-cs"/>
                </a:rPr>
                <a:t>- 16 %</a:t>
              </a:r>
            </a:p>
          </p:txBody>
        </p:sp>
        <p:sp>
          <p:nvSpPr>
            <p:cNvPr id="46089" name="Text Box 13"/>
            <p:cNvSpPr txBox="1">
              <a:spLocks noChangeArrowheads="1"/>
            </p:cNvSpPr>
            <p:nvPr/>
          </p:nvSpPr>
          <p:spPr bwMode="auto">
            <a:xfrm>
              <a:off x="4748" y="1474"/>
              <a:ext cx="487" cy="212"/>
            </a:xfrm>
            <a:prstGeom prst="rect">
              <a:avLst/>
            </a:prstGeom>
            <a:noFill/>
            <a:ln w="9525">
              <a:noFill/>
              <a:miter lim="800000"/>
              <a:headEnd/>
              <a:tailEnd/>
            </a:ln>
          </p:spPr>
          <p:txBody>
            <a:bodyPr wrap="none">
              <a:spAutoFit/>
            </a:bodyPr>
            <a:lstStyle/>
            <a:p>
              <a:r>
                <a:rPr lang="fr-FR" sz="1600" smtClean="0">
                  <a:solidFill>
                    <a:srgbClr val="000000"/>
                  </a:solidFill>
                  <a:latin typeface="Arial" pitchFamily="34" charset="0"/>
                  <a:cs typeface="+mn-cs"/>
                </a:rPr>
                <a:t>- 14 %</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179388" y="260350"/>
            <a:ext cx="8532812" cy="7921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b="1" dirty="0" smtClean="0">
                <a:latin typeface="Arial" pitchFamily="34" charset="0"/>
                <a:cs typeface="Arial" pitchFamily="34" charset="0"/>
              </a:rPr>
              <a:t>Quel mécanisme?</a:t>
            </a:r>
          </a:p>
        </p:txBody>
      </p:sp>
      <p:sp>
        <p:nvSpPr>
          <p:cNvPr id="83971" name="Text Box 2"/>
          <p:cNvSpPr txBox="1">
            <a:spLocks noChangeArrowheads="1"/>
          </p:cNvSpPr>
          <p:nvPr/>
        </p:nvSpPr>
        <p:spPr bwMode="auto">
          <a:xfrm>
            <a:off x="179388" y="1697038"/>
            <a:ext cx="8748712" cy="3910943"/>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a:t>
            </a: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a:t>
            </a:r>
            <a:r>
              <a:rPr lang="fr-FR" dirty="0" smtClean="0">
                <a:solidFill>
                  <a:srgbClr val="000000"/>
                </a:solidFill>
                <a:latin typeface="Arial" pitchFamily="34" charset="0"/>
                <a:cs typeface="Arial" pitchFamily="34" charset="0"/>
              </a:rPr>
              <a:t>Diminution </a:t>
            </a:r>
            <a:r>
              <a:rPr lang="fr-FR" dirty="0" smtClean="0">
                <a:solidFill>
                  <a:srgbClr val="000000"/>
                </a:solidFill>
                <a:latin typeface="Arial" pitchFamily="34" charset="0"/>
                <a:cs typeface="Arial" pitchFamily="34" charset="0"/>
              </a:rPr>
              <a:t>de </a:t>
            </a:r>
            <a:r>
              <a:rPr lang="fr-FR" dirty="0" smtClean="0">
                <a:solidFill>
                  <a:srgbClr val="000000"/>
                </a:solidFill>
                <a:latin typeface="Arial" pitchFamily="34" charset="0"/>
                <a:cs typeface="Arial" pitchFamily="34" charset="0"/>
              </a:rPr>
              <a:t>l’</a:t>
            </a:r>
            <a:r>
              <a:rPr lang="fr-FR" dirty="0" err="1" smtClean="0">
                <a:solidFill>
                  <a:srgbClr val="000000"/>
                </a:solidFill>
                <a:latin typeface="Arial" pitchFamily="34" charset="0"/>
                <a:cs typeface="Arial" pitchFamily="34" charset="0"/>
              </a:rPr>
              <a:t>insulinorésistance</a:t>
            </a:r>
            <a:endParaRPr lang="fr-FR"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dirty="0" smtClean="0">
                <a:solidFill>
                  <a:srgbClr val="000000"/>
                </a:solidFill>
                <a:latin typeface="Arial" pitchFamily="34" charset="0"/>
                <a:cs typeface="Arial" pitchFamily="34" charset="0"/>
              </a:rPr>
              <a:t> </a:t>
            </a:r>
            <a:endParaRPr lang="fr-FR"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dirty="0" smtClean="0">
                <a:solidFill>
                  <a:srgbClr val="000000"/>
                </a:solidFill>
                <a:latin typeface="Arial" pitchFamily="34" charset="0"/>
                <a:cs typeface="Arial" pitchFamily="34" charset="0"/>
              </a:rPr>
              <a:t>	</a:t>
            </a:r>
            <a:r>
              <a:rPr lang="fr-FR" dirty="0" smtClean="0">
                <a:solidFill>
                  <a:srgbClr val="000000"/>
                </a:solidFill>
                <a:latin typeface="Arial" pitchFamily="34" charset="0"/>
                <a:cs typeface="Arial" pitchFamily="34" charset="0"/>
              </a:rPr>
              <a:t> Augmentation </a:t>
            </a:r>
            <a:r>
              <a:rPr lang="fr-FR" dirty="0" smtClean="0">
                <a:solidFill>
                  <a:srgbClr val="000000"/>
                </a:solidFill>
                <a:latin typeface="Arial" pitchFamily="34" charset="0"/>
                <a:cs typeface="Arial" pitchFamily="34" charset="0"/>
              </a:rPr>
              <a:t>de l’</a:t>
            </a:r>
            <a:r>
              <a:rPr lang="fr-FR" dirty="0" err="1" smtClean="0">
                <a:solidFill>
                  <a:srgbClr val="000000"/>
                </a:solidFill>
                <a:latin typeface="Arial" pitchFamily="34" charset="0"/>
                <a:cs typeface="Arial" pitchFamily="34" charset="0"/>
              </a:rPr>
              <a:t>insulinosécrétion</a:t>
            </a:r>
            <a:r>
              <a:rPr lang="fr-FR" dirty="0" smtClean="0">
                <a:solidFill>
                  <a:srgbClr val="000000"/>
                </a:solidFill>
                <a:latin typeface="Arial" pitchFamily="34" charset="0"/>
                <a:cs typeface="Arial" pitchFamily="34" charset="0"/>
              </a:rPr>
              <a:t> et restauration du pic précoce d’insuline</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dirty="0" smtClean="0">
                <a:solidFill>
                  <a:srgbClr val="000000"/>
                </a:solidFill>
                <a:latin typeface="Arial" pitchFamily="34" charset="0"/>
                <a:cs typeface="Arial" pitchFamily="34" charset="0"/>
              </a:rPr>
              <a:t>  </a:t>
            </a: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179388" y="260350"/>
            <a:ext cx="8532812" cy="7921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b="1" dirty="0" smtClean="0">
                <a:latin typeface="Arial" pitchFamily="34" charset="0"/>
                <a:cs typeface="Arial" pitchFamily="34" charset="0"/>
              </a:rPr>
              <a:t>Quel mécanisme?</a:t>
            </a:r>
          </a:p>
        </p:txBody>
      </p:sp>
      <p:sp>
        <p:nvSpPr>
          <p:cNvPr id="83971" name="Text Box 2"/>
          <p:cNvSpPr txBox="1">
            <a:spLocks noChangeArrowheads="1"/>
          </p:cNvSpPr>
          <p:nvPr/>
        </p:nvSpPr>
        <p:spPr bwMode="auto">
          <a:xfrm>
            <a:off x="179388" y="1697038"/>
            <a:ext cx="8748712" cy="3141502"/>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1</a:t>
            </a:r>
            <a:r>
              <a:rPr lang="fr-FR" dirty="0" smtClean="0">
                <a:solidFill>
                  <a:srgbClr val="000000"/>
                </a:solidFill>
                <a:latin typeface="Arial" pitchFamily="34" charset="0"/>
                <a:cs typeface="Arial" pitchFamily="34" charset="0"/>
              </a:rPr>
              <a:t>)  Les hormones digestives</a:t>
            </a: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La chirurgie </a:t>
            </a:r>
            <a:r>
              <a:rPr lang="fr-FR" sz="2000" dirty="0" err="1" smtClean="0">
                <a:solidFill>
                  <a:srgbClr val="000000"/>
                </a:solidFill>
                <a:latin typeface="Arial" pitchFamily="34" charset="0"/>
                <a:cs typeface="Arial" pitchFamily="34" charset="0"/>
              </a:rPr>
              <a:t>bariatrique</a:t>
            </a:r>
            <a:r>
              <a:rPr lang="fr-FR" sz="2000" dirty="0" smtClean="0">
                <a:solidFill>
                  <a:srgbClr val="000000"/>
                </a:solidFill>
                <a:latin typeface="Arial" pitchFamily="34" charset="0"/>
                <a:cs typeface="Arial" pitchFamily="34" charset="0"/>
              </a:rPr>
              <a:t> type by-pass augmente rapidement les taux de GLP-1 en post opératoire, cet effet perdure dans le temps.</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Plus discuté, le rôle des autres hormones: </a:t>
            </a:r>
            <a:r>
              <a:rPr lang="fr-FR" sz="2000" dirty="0" err="1" smtClean="0">
                <a:solidFill>
                  <a:srgbClr val="000000"/>
                </a:solidFill>
                <a:latin typeface="Arial" pitchFamily="34" charset="0"/>
                <a:cs typeface="Arial" pitchFamily="34" charset="0"/>
              </a:rPr>
              <a:t>Ghréline</a:t>
            </a:r>
            <a:r>
              <a:rPr lang="fr-FR" sz="2000" dirty="0" smtClean="0">
                <a:solidFill>
                  <a:srgbClr val="000000"/>
                </a:solidFill>
                <a:latin typeface="Arial" pitchFamily="34" charset="0"/>
                <a:cs typeface="Arial" pitchFamily="34" charset="0"/>
              </a:rPr>
              <a:t>, peptide YY, GIP, </a:t>
            </a:r>
            <a:r>
              <a:rPr lang="fr-FR" sz="2000" dirty="0" err="1" smtClean="0">
                <a:solidFill>
                  <a:srgbClr val="000000"/>
                </a:solidFill>
                <a:latin typeface="Arial" pitchFamily="34" charset="0"/>
                <a:cs typeface="Arial" pitchFamily="34" charset="0"/>
              </a:rPr>
              <a:t>cholécystokinine</a:t>
            </a:r>
            <a:r>
              <a:rPr lang="fr-FR" sz="2000" dirty="0" smtClean="0">
                <a:solidFill>
                  <a:srgbClr val="000000"/>
                </a:solidFill>
                <a:latin typeface="Arial" pitchFamily="34" charset="0"/>
                <a:cs typeface="Arial" pitchFamily="34" charset="0"/>
              </a:rPr>
              <a:t>         </a:t>
            </a: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179388" y="260350"/>
            <a:ext cx="8532812" cy="7921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b="1" dirty="0" smtClean="0">
                <a:latin typeface="Arial" pitchFamily="34" charset="0"/>
                <a:cs typeface="Arial" pitchFamily="34" charset="0"/>
              </a:rPr>
              <a:t>Quel mécanisme?</a:t>
            </a:r>
          </a:p>
        </p:txBody>
      </p:sp>
      <p:sp>
        <p:nvSpPr>
          <p:cNvPr id="83971" name="Text Box 2"/>
          <p:cNvSpPr txBox="1">
            <a:spLocks noChangeArrowheads="1"/>
          </p:cNvSpPr>
          <p:nvPr/>
        </p:nvSpPr>
        <p:spPr bwMode="auto">
          <a:xfrm>
            <a:off x="179388" y="1697038"/>
            <a:ext cx="8748712" cy="5203605"/>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2</a:t>
            </a:r>
            <a:r>
              <a:rPr lang="fr-FR" dirty="0" smtClean="0">
                <a:solidFill>
                  <a:srgbClr val="000000"/>
                </a:solidFill>
                <a:latin typeface="Arial" pitchFamily="34" charset="0"/>
                <a:cs typeface="Arial" pitchFamily="34" charset="0"/>
              </a:rPr>
              <a:t>)  Autres pistes </a:t>
            </a: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Diminution de la </a:t>
            </a:r>
            <a:r>
              <a:rPr lang="fr-FR" sz="2000" dirty="0" err="1" smtClean="0">
                <a:solidFill>
                  <a:srgbClr val="000000"/>
                </a:solidFill>
                <a:latin typeface="Arial" pitchFamily="34" charset="0"/>
                <a:cs typeface="Arial" pitchFamily="34" charset="0"/>
              </a:rPr>
              <a:t>Lipotoxicité</a:t>
            </a:r>
            <a:r>
              <a:rPr lang="fr-FR" sz="2000" dirty="0" smtClean="0">
                <a:solidFill>
                  <a:srgbClr val="000000"/>
                </a:solidFill>
                <a:latin typeface="Arial" pitchFamily="34" charset="0"/>
                <a:cs typeface="Arial" pitchFamily="34" charset="0"/>
              </a:rPr>
              <a:t> </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Diminution </a:t>
            </a:r>
            <a:r>
              <a:rPr lang="fr-FR" sz="2000" dirty="0" smtClean="0">
                <a:solidFill>
                  <a:srgbClr val="000000"/>
                </a:solidFill>
                <a:latin typeface="Arial" pitchFamily="34" charset="0"/>
                <a:cs typeface="Arial" pitchFamily="34" charset="0"/>
              </a:rPr>
              <a:t>de l’inflammation </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Modification de la flore intestinale</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a:t>
            </a: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dirty="0" smtClean="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179388" y="260350"/>
            <a:ext cx="8532812" cy="792163"/>
          </a:xfrm>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b="1" smtClean="0">
                <a:latin typeface="Arial" pitchFamily="34" charset="0"/>
                <a:cs typeface="Arial" pitchFamily="34" charset="0"/>
              </a:rPr>
              <a:t>Au final</a:t>
            </a:r>
          </a:p>
        </p:txBody>
      </p:sp>
      <p:sp>
        <p:nvSpPr>
          <p:cNvPr id="83971" name="Text Box 2"/>
          <p:cNvSpPr txBox="1">
            <a:spLocks noChangeArrowheads="1"/>
          </p:cNvSpPr>
          <p:nvPr/>
        </p:nvSpPr>
        <p:spPr bwMode="auto">
          <a:xfrm>
            <a:off x="179388" y="1697038"/>
            <a:ext cx="8748712" cy="3603167"/>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L’étude de ces mécanismes d’amélioration vont nous permettre de progresser dans la connaissance de la physiopathologie du diabète de type 2.</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La chirurgie </a:t>
            </a:r>
            <a:r>
              <a:rPr lang="fr-FR" sz="2000" dirty="0" err="1" smtClean="0">
                <a:solidFill>
                  <a:srgbClr val="000000"/>
                </a:solidFill>
                <a:latin typeface="Arial" pitchFamily="34" charset="0"/>
                <a:cs typeface="Arial" pitchFamily="34" charset="0"/>
              </a:rPr>
              <a:t>bariatrique</a:t>
            </a:r>
            <a:r>
              <a:rPr lang="fr-FR" sz="2000" dirty="0" smtClean="0">
                <a:solidFill>
                  <a:srgbClr val="000000"/>
                </a:solidFill>
                <a:latin typeface="Arial" pitchFamily="34" charset="0"/>
                <a:cs typeface="Arial" pitchFamily="34" charset="0"/>
              </a:rPr>
              <a:t> représente une possibilité thérapeutique efficace du diabète de type </a:t>
            </a:r>
            <a:r>
              <a:rPr lang="fr-FR" sz="2000" dirty="0" smtClean="0">
                <a:solidFill>
                  <a:srgbClr val="000000"/>
                </a:solidFill>
                <a:latin typeface="Arial" pitchFamily="34" charset="0"/>
                <a:cs typeface="Arial" pitchFamily="34" charset="0"/>
              </a:rPr>
              <a:t>2.</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1400" dirty="0" smtClean="0">
              <a:solidFill>
                <a:srgbClr val="000000"/>
              </a:solidFill>
              <a:latin typeface="Arial" pitchFamily="34" charset="0"/>
              <a:cs typeface="Arial" pitchFamily="34" charset="0"/>
            </a:endParaRPr>
          </a:p>
          <a:p>
            <a:pPr marL="342900" indent="-342900" defTabSz="45720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Des questions restent à préciser: </a:t>
            </a: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a:t>
            </a:r>
            <a:r>
              <a:rPr lang="fr-FR" sz="2000" dirty="0" smtClean="0">
                <a:solidFill>
                  <a:srgbClr val="000000"/>
                </a:solidFill>
                <a:latin typeface="Arial" pitchFamily="34" charset="0"/>
                <a:cs typeface="Arial" pitchFamily="34" charset="0"/>
              </a:rPr>
              <a:t>			A quelle valeur d’IMC doit on considérer la chirurgie comme une option thérapeutique?</a:t>
            </a:r>
          </a:p>
          <a:p>
            <a:pPr marL="342900" indent="-342900" defTabSz="457200" hangingPunct="0">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dirty="0" smtClean="0">
                <a:solidFill>
                  <a:srgbClr val="000000"/>
                </a:solidFill>
                <a:latin typeface="Arial" pitchFamily="34" charset="0"/>
                <a:cs typeface="Arial" pitchFamily="34" charset="0"/>
              </a:rPr>
              <a:t>	</a:t>
            </a:r>
            <a:r>
              <a:rPr lang="fr-FR" sz="2000" dirty="0" smtClean="0">
                <a:solidFill>
                  <a:srgbClr val="000000"/>
                </a:solidFill>
                <a:latin typeface="Arial" pitchFamily="34" charset="0"/>
                <a:cs typeface="Arial" pitchFamily="34" charset="0"/>
              </a:rPr>
              <a:t>			Doit on envisager la chirurgie précocement ou plutôt comme dernier recours dans l’histoire du diabète ?</a:t>
            </a:r>
            <a:endParaRPr lang="fr-FR" sz="2000" dirty="0" smtClean="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cstate="print"/>
          <a:srcRect/>
          <a:stretch>
            <a:fillRect/>
          </a:stretch>
        </p:blipFill>
        <p:spPr bwMode="auto">
          <a:xfrm>
            <a:off x="3317875" y="60325"/>
            <a:ext cx="5214938" cy="6321425"/>
          </a:xfrm>
          <a:prstGeom prst="rect">
            <a:avLst/>
          </a:prstGeom>
          <a:noFill/>
          <a:ln w="9525">
            <a:noFill/>
            <a:miter lim="800000"/>
            <a:headEnd/>
            <a:tailEnd/>
          </a:ln>
        </p:spPr>
      </p:pic>
      <p:sp>
        <p:nvSpPr>
          <p:cNvPr id="48131" name="Text Box 4"/>
          <p:cNvSpPr txBox="1">
            <a:spLocks noChangeArrowheads="1"/>
          </p:cNvSpPr>
          <p:nvPr/>
        </p:nvSpPr>
        <p:spPr bwMode="auto">
          <a:xfrm>
            <a:off x="609600" y="6477000"/>
            <a:ext cx="5961063" cy="20637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400" smtClean="0">
                <a:solidFill>
                  <a:srgbClr val="000000"/>
                </a:solidFill>
                <a:latin typeface="Arial" pitchFamily="34" charset="0"/>
                <a:cs typeface="+mn-cs"/>
              </a:rPr>
              <a:t>Sjostrom, L. et al. </a:t>
            </a:r>
            <a:r>
              <a:rPr lang="en-GB" sz="1400" i="1" smtClean="0">
                <a:solidFill>
                  <a:srgbClr val="000000"/>
                </a:solidFill>
                <a:latin typeface="Arial" pitchFamily="34" charset="0"/>
                <a:cs typeface="+mn-cs"/>
              </a:rPr>
              <a:t>N Engl J Med</a:t>
            </a:r>
            <a:r>
              <a:rPr lang="en-GB" sz="1400" smtClean="0">
                <a:solidFill>
                  <a:srgbClr val="000000"/>
                </a:solidFill>
                <a:latin typeface="Arial" pitchFamily="34" charset="0"/>
                <a:cs typeface="+mn-cs"/>
              </a:rPr>
              <a:t> 2004;351:2683-2693</a:t>
            </a:r>
          </a:p>
        </p:txBody>
      </p:sp>
      <p:sp>
        <p:nvSpPr>
          <p:cNvPr id="48132" name="Rectangle 5"/>
          <p:cNvSpPr>
            <a:spLocks noChangeArrowheads="1"/>
          </p:cNvSpPr>
          <p:nvPr/>
        </p:nvSpPr>
        <p:spPr bwMode="auto">
          <a:xfrm>
            <a:off x="4564063" y="3941763"/>
            <a:ext cx="1087437" cy="1358900"/>
          </a:xfrm>
          <a:prstGeom prst="rect">
            <a:avLst/>
          </a:prstGeom>
          <a:noFill/>
          <a:ln w="28575">
            <a:solidFill>
              <a:srgbClr val="FF0000"/>
            </a:solidFill>
            <a:miter lim="800000"/>
            <a:headEnd/>
            <a:tailEnd/>
          </a:ln>
        </p:spPr>
        <p:txBody>
          <a:bodyPr wrap="none" anchor="ctr"/>
          <a:lstStyle/>
          <a:p>
            <a:endParaRPr lang="fr-FR" sz="1800" smtClean="0">
              <a:solidFill>
                <a:srgbClr val="FFFFFF"/>
              </a:solidFill>
              <a:latin typeface="Arial" pitchFamily="34" charset="0"/>
              <a:cs typeface="+mn-cs"/>
            </a:endParaRPr>
          </a:p>
        </p:txBody>
      </p:sp>
      <p:pic>
        <p:nvPicPr>
          <p:cNvPr id="48133" name="Picture 2"/>
          <p:cNvPicPr>
            <a:picLocks noChangeAspect="1" noChangeArrowheads="1"/>
          </p:cNvPicPr>
          <p:nvPr/>
        </p:nvPicPr>
        <p:blipFill>
          <a:blip r:embed="rId4" cstate="print"/>
          <a:srcRect/>
          <a:stretch>
            <a:fillRect/>
          </a:stretch>
        </p:blipFill>
        <p:spPr bwMode="auto">
          <a:xfrm>
            <a:off x="6372225" y="6308725"/>
            <a:ext cx="2630488" cy="438150"/>
          </a:xfrm>
          <a:prstGeom prst="rect">
            <a:avLst/>
          </a:prstGeom>
          <a:noFill/>
          <a:ln w="9525">
            <a:noFill/>
            <a:miter lim="800000"/>
            <a:headEnd/>
            <a:tailEnd/>
          </a:ln>
        </p:spPr>
      </p:pic>
      <p:sp>
        <p:nvSpPr>
          <p:cNvPr id="6" name="Rectangle 5"/>
          <p:cNvSpPr>
            <a:spLocks noChangeArrowheads="1"/>
          </p:cNvSpPr>
          <p:nvPr/>
        </p:nvSpPr>
        <p:spPr bwMode="auto">
          <a:xfrm>
            <a:off x="381000" y="1236663"/>
            <a:ext cx="2751138" cy="2408237"/>
          </a:xfrm>
          <a:prstGeom prst="rect">
            <a:avLst/>
          </a:prstGeom>
          <a:noFill/>
          <a:ln w="9525">
            <a:noFill/>
            <a:miter lim="800000"/>
            <a:headEnd/>
            <a:tailEnd/>
          </a:ln>
          <a:effectLst/>
        </p:spPr>
        <p:txBody>
          <a:bodyPr anchor="ctr"/>
          <a:lstStyle/>
          <a:p>
            <a:pPr algn="ctr" eaLnBrk="0" hangingPunct="0">
              <a:defRPr/>
            </a:pPr>
            <a:r>
              <a:rPr lang="fr-FR" sz="2800" b="1" dirty="0">
                <a:solidFill>
                  <a:srgbClr val="2D2DB9">
                    <a:lumMod val="50000"/>
                  </a:srgbClr>
                </a:solidFill>
                <a:effectLst>
                  <a:outerShdw blurRad="38100" dist="38100" dir="2700000" algn="tl">
                    <a:srgbClr val="000000"/>
                  </a:outerShdw>
                </a:effectLst>
                <a:latin typeface="Arial" pitchFamily="34" charset="0"/>
                <a:cs typeface="+mn-cs"/>
              </a:rPr>
              <a:t>SOS </a:t>
            </a:r>
            <a:r>
              <a:rPr lang="fr-FR" sz="2800" b="1" dirty="0" err="1">
                <a:solidFill>
                  <a:srgbClr val="2D2DB9">
                    <a:lumMod val="50000"/>
                  </a:srgbClr>
                </a:solidFill>
                <a:effectLst>
                  <a:outerShdw blurRad="38100" dist="38100" dir="2700000" algn="tl">
                    <a:srgbClr val="000000"/>
                  </a:outerShdw>
                </a:effectLst>
                <a:latin typeface="Arial" pitchFamily="34" charset="0"/>
                <a:cs typeface="+mn-cs"/>
              </a:rPr>
              <a:t>Study</a:t>
            </a:r>
            <a:r>
              <a:rPr lang="fr-FR" sz="2800" b="1" dirty="0">
                <a:solidFill>
                  <a:srgbClr val="2D2DB9">
                    <a:lumMod val="50000"/>
                  </a:srgbClr>
                </a:solidFill>
                <a:effectLst>
                  <a:outerShdw blurRad="38100" dist="38100" dir="2700000" algn="tl">
                    <a:srgbClr val="000000"/>
                  </a:outerShdw>
                </a:effectLst>
                <a:latin typeface="Arial" pitchFamily="34" charset="0"/>
                <a:cs typeface="+mn-cs"/>
              </a:rPr>
              <a:t> Impact sur les </a:t>
            </a:r>
            <a:r>
              <a:rPr lang="fr-FR" sz="2800" b="1" dirty="0" err="1">
                <a:solidFill>
                  <a:srgbClr val="2D2DB9">
                    <a:lumMod val="50000"/>
                  </a:srgbClr>
                </a:solidFill>
                <a:effectLst>
                  <a:outerShdw blurRad="38100" dist="38100" dir="2700000" algn="tl">
                    <a:srgbClr val="000000"/>
                  </a:outerShdw>
                </a:effectLst>
                <a:latin typeface="Arial" pitchFamily="34" charset="0"/>
                <a:cs typeface="+mn-cs"/>
              </a:rPr>
              <a:t>co</a:t>
            </a:r>
            <a:r>
              <a:rPr lang="fr-FR" sz="2800" b="1" dirty="0">
                <a:solidFill>
                  <a:srgbClr val="2D2DB9">
                    <a:lumMod val="50000"/>
                  </a:srgbClr>
                </a:solidFill>
                <a:effectLst>
                  <a:outerShdw blurRad="38100" dist="38100" dir="2700000" algn="tl">
                    <a:srgbClr val="000000"/>
                  </a:outerShdw>
                </a:effectLst>
                <a:latin typeface="Arial" pitchFamily="34" charset="0"/>
                <a:cs typeface="+mn-cs"/>
              </a:rPr>
              <a:t>-morbidités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6378575" y="6308725"/>
            <a:ext cx="2630488" cy="438150"/>
          </a:xfrm>
          <a:prstGeom prst="rect">
            <a:avLst/>
          </a:prstGeom>
          <a:noFill/>
          <a:ln w="9525">
            <a:noFill/>
            <a:miter lim="800000"/>
            <a:headEnd/>
            <a:tailEnd/>
          </a:ln>
        </p:spPr>
      </p:pic>
      <p:pic>
        <p:nvPicPr>
          <p:cNvPr id="49155" name="Picture 3"/>
          <p:cNvPicPr>
            <a:picLocks noChangeAspect="1" noChangeArrowheads="1"/>
          </p:cNvPicPr>
          <p:nvPr/>
        </p:nvPicPr>
        <p:blipFill>
          <a:blip r:embed="rId4" cstate="print"/>
          <a:srcRect/>
          <a:stretch>
            <a:fillRect/>
          </a:stretch>
        </p:blipFill>
        <p:spPr bwMode="auto">
          <a:xfrm>
            <a:off x="3324225" y="71438"/>
            <a:ext cx="5424488" cy="6248400"/>
          </a:xfrm>
          <a:prstGeom prst="rect">
            <a:avLst/>
          </a:prstGeom>
          <a:noFill/>
          <a:ln w="9525">
            <a:noFill/>
            <a:miter lim="800000"/>
            <a:headEnd/>
            <a:tailEnd/>
          </a:ln>
        </p:spPr>
      </p:pic>
      <p:sp>
        <p:nvSpPr>
          <p:cNvPr id="49156" name="Text Box 4"/>
          <p:cNvSpPr txBox="1">
            <a:spLocks noChangeArrowheads="1"/>
          </p:cNvSpPr>
          <p:nvPr/>
        </p:nvSpPr>
        <p:spPr bwMode="auto">
          <a:xfrm>
            <a:off x="338138" y="6453188"/>
            <a:ext cx="5978525" cy="20637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400" smtClean="0">
                <a:solidFill>
                  <a:srgbClr val="000000"/>
                </a:solidFill>
                <a:latin typeface="Arial" pitchFamily="34" charset="0"/>
                <a:cs typeface="+mn-cs"/>
              </a:rPr>
              <a:t>Sjostrom L. et al. </a:t>
            </a:r>
            <a:r>
              <a:rPr lang="en-GB" sz="1400" i="1" smtClean="0">
                <a:solidFill>
                  <a:srgbClr val="000000"/>
                </a:solidFill>
                <a:latin typeface="Arial" pitchFamily="34" charset="0"/>
                <a:cs typeface="+mn-cs"/>
              </a:rPr>
              <a:t>N Engl J Med</a:t>
            </a:r>
            <a:r>
              <a:rPr lang="en-GB" sz="1400" smtClean="0">
                <a:solidFill>
                  <a:srgbClr val="000000"/>
                </a:solidFill>
                <a:latin typeface="Arial" pitchFamily="34" charset="0"/>
                <a:cs typeface="+mn-cs"/>
              </a:rPr>
              <a:t> 2004;351:2683-2693</a:t>
            </a:r>
          </a:p>
        </p:txBody>
      </p:sp>
      <p:sp>
        <p:nvSpPr>
          <p:cNvPr id="49157" name="Rectangle 5"/>
          <p:cNvSpPr>
            <a:spLocks noChangeArrowheads="1"/>
          </p:cNvSpPr>
          <p:nvPr/>
        </p:nvSpPr>
        <p:spPr bwMode="auto">
          <a:xfrm>
            <a:off x="4572000" y="3502025"/>
            <a:ext cx="1208088" cy="1725613"/>
          </a:xfrm>
          <a:prstGeom prst="rect">
            <a:avLst/>
          </a:prstGeom>
          <a:noFill/>
          <a:ln w="28575">
            <a:solidFill>
              <a:srgbClr val="FF0000"/>
            </a:solidFill>
            <a:miter lim="800000"/>
            <a:headEnd/>
            <a:tailEnd/>
          </a:ln>
        </p:spPr>
        <p:txBody>
          <a:bodyPr wrap="none" anchor="ctr"/>
          <a:lstStyle/>
          <a:p>
            <a:endParaRPr lang="fr-FR" sz="1800" smtClean="0">
              <a:solidFill>
                <a:srgbClr val="FFFFFF"/>
              </a:solidFill>
              <a:latin typeface="Arial" pitchFamily="34" charset="0"/>
              <a:cs typeface="+mn-cs"/>
            </a:endParaRPr>
          </a:p>
        </p:txBody>
      </p:sp>
      <p:sp>
        <p:nvSpPr>
          <p:cNvPr id="7" name="Rectangle 6"/>
          <p:cNvSpPr>
            <a:spLocks noChangeArrowheads="1"/>
          </p:cNvSpPr>
          <p:nvPr/>
        </p:nvSpPr>
        <p:spPr bwMode="auto">
          <a:xfrm>
            <a:off x="381000" y="1236663"/>
            <a:ext cx="2751138" cy="2408237"/>
          </a:xfrm>
          <a:prstGeom prst="rect">
            <a:avLst/>
          </a:prstGeom>
          <a:noFill/>
          <a:ln w="9525">
            <a:noFill/>
            <a:miter lim="800000"/>
            <a:headEnd/>
            <a:tailEnd/>
          </a:ln>
          <a:effectLst/>
        </p:spPr>
        <p:txBody>
          <a:bodyPr anchor="ctr"/>
          <a:lstStyle/>
          <a:p>
            <a:pPr algn="ctr" eaLnBrk="0" hangingPunct="0">
              <a:defRPr/>
            </a:pPr>
            <a:r>
              <a:rPr lang="fr-FR" sz="2800" b="1" dirty="0">
                <a:solidFill>
                  <a:srgbClr val="2D2DB9">
                    <a:lumMod val="50000"/>
                  </a:srgbClr>
                </a:solidFill>
                <a:effectLst>
                  <a:outerShdw blurRad="38100" dist="38100" dir="2700000" algn="tl">
                    <a:srgbClr val="000000"/>
                  </a:outerShdw>
                </a:effectLst>
                <a:latin typeface="Arial" pitchFamily="34" charset="0"/>
                <a:cs typeface="+mn-cs"/>
              </a:rPr>
              <a:t>SOS </a:t>
            </a:r>
            <a:r>
              <a:rPr lang="fr-FR" sz="2800" b="1" dirty="0" err="1">
                <a:solidFill>
                  <a:srgbClr val="2D2DB9">
                    <a:lumMod val="50000"/>
                  </a:srgbClr>
                </a:solidFill>
                <a:effectLst>
                  <a:outerShdw blurRad="38100" dist="38100" dir="2700000" algn="tl">
                    <a:srgbClr val="000000"/>
                  </a:outerShdw>
                </a:effectLst>
                <a:latin typeface="Arial" pitchFamily="34" charset="0"/>
                <a:cs typeface="+mn-cs"/>
              </a:rPr>
              <a:t>Study</a:t>
            </a:r>
            <a:r>
              <a:rPr lang="fr-FR" sz="2800" b="1" dirty="0">
                <a:solidFill>
                  <a:srgbClr val="2D2DB9">
                    <a:lumMod val="50000"/>
                  </a:srgbClr>
                </a:solidFill>
                <a:effectLst>
                  <a:outerShdw blurRad="38100" dist="38100" dir="2700000" algn="tl">
                    <a:srgbClr val="000000"/>
                  </a:outerShdw>
                </a:effectLst>
                <a:latin typeface="Arial" pitchFamily="34" charset="0"/>
                <a:cs typeface="+mn-cs"/>
              </a:rPr>
              <a:t> Impact sur les </a:t>
            </a:r>
            <a:r>
              <a:rPr lang="fr-FR" sz="2800" b="1" dirty="0" err="1">
                <a:solidFill>
                  <a:srgbClr val="2D2DB9">
                    <a:lumMod val="50000"/>
                  </a:srgbClr>
                </a:solidFill>
                <a:effectLst>
                  <a:outerShdw blurRad="38100" dist="38100" dir="2700000" algn="tl">
                    <a:srgbClr val="000000"/>
                  </a:outerShdw>
                </a:effectLst>
                <a:latin typeface="Arial" pitchFamily="34" charset="0"/>
                <a:cs typeface="+mn-cs"/>
              </a:rPr>
              <a:t>co</a:t>
            </a:r>
            <a:r>
              <a:rPr lang="fr-FR" sz="2800" b="1" dirty="0">
                <a:solidFill>
                  <a:srgbClr val="2D2DB9">
                    <a:lumMod val="50000"/>
                  </a:srgbClr>
                </a:solidFill>
                <a:effectLst>
                  <a:outerShdw blurRad="38100" dist="38100" dir="2700000" algn="tl">
                    <a:srgbClr val="000000"/>
                  </a:outerShdw>
                </a:effectLst>
                <a:latin typeface="Arial" pitchFamily="34" charset="0"/>
                <a:cs typeface="+mn-cs"/>
              </a:rPr>
              <a:t>-morbidités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60363" y="288925"/>
            <a:ext cx="8604250" cy="1052513"/>
          </a:xfrm>
          <a:prstGeom prst="rect">
            <a:avLst/>
          </a:prstGeom>
          <a:noFill/>
          <a:ln w="9525">
            <a:noFill/>
            <a:miter lim="800000"/>
            <a:headEnd/>
            <a:tailEnd/>
          </a:ln>
        </p:spPr>
        <p:txBody>
          <a:bodyPr lIns="90000" tIns="46800" rIns="90000" bIns="46800" anchor="ctr"/>
          <a:lstStyle/>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smtClean="0">
                <a:solidFill>
                  <a:srgbClr val="000000"/>
                </a:solidFill>
                <a:latin typeface="Arial" pitchFamily="34" charset="0"/>
                <a:cs typeface="Arial" pitchFamily="34" charset="0"/>
              </a:rPr>
              <a:t>Le diabète de type 2, </a:t>
            </a:r>
          </a:p>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smtClean="0">
                <a:solidFill>
                  <a:srgbClr val="000000"/>
                </a:solidFill>
                <a:latin typeface="Arial" pitchFamily="34" charset="0"/>
                <a:cs typeface="Arial" pitchFamily="34" charset="0"/>
              </a:rPr>
              <a:t>une maladie opérable ? </a:t>
            </a:r>
          </a:p>
        </p:txBody>
      </p:sp>
      <p:sp>
        <p:nvSpPr>
          <p:cNvPr id="53251" name="Text Box 3"/>
          <p:cNvSpPr txBox="1">
            <a:spLocks noChangeArrowheads="1"/>
          </p:cNvSpPr>
          <p:nvPr/>
        </p:nvSpPr>
        <p:spPr bwMode="auto">
          <a:xfrm>
            <a:off x="736600" y="3716338"/>
            <a:ext cx="7867650" cy="1920875"/>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Arial" pitchFamily="34" charset="0"/>
                <a:cs typeface="Arial" pitchFamily="34" charset="0"/>
              </a:rPr>
              <a:t>Efficacité de la chirurgie bariatrique sur l</a:t>
            </a:r>
            <a:r>
              <a:rPr lang="fr-FR" altLang="fr-FR" sz="2000" smtClean="0">
                <a:solidFill>
                  <a:srgbClr val="000000"/>
                </a:solidFill>
                <a:latin typeface="Arial" pitchFamily="34" charset="0"/>
                <a:cs typeface="Arial" pitchFamily="34" charset="0"/>
              </a:rPr>
              <a:t>’</a:t>
            </a:r>
            <a:r>
              <a:rPr lang="fr-FR" sz="2000" smtClean="0">
                <a:solidFill>
                  <a:srgbClr val="000000"/>
                </a:solidFill>
                <a:latin typeface="Arial" pitchFamily="34" charset="0"/>
                <a:cs typeface="Arial" pitchFamily="34" charset="0"/>
              </a:rPr>
              <a:t>équilibre glycémique</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Arial" pitchFamily="34" charset="0"/>
                <a:cs typeface="Arial" pitchFamily="34" charset="0"/>
              </a:rPr>
              <a:t>Toutes les techniques ne sont pas équivalente avec une supériorité de la chirurgie avec dérivation intestinale (by-pass)</a:t>
            </a:r>
          </a:p>
          <a:p>
            <a:pPr marL="342900" indent="-342900" defTabSz="457200" eaLnBrk="0" hangingPunct="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sz="2000" smtClean="0">
              <a:solidFill>
                <a:srgbClr val="000000"/>
              </a:solidFill>
              <a:latin typeface="Arial" pitchFamily="34" charset="0"/>
              <a:cs typeface="Arial" pitchFamily="34" charset="0"/>
            </a:endParaRP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000" smtClean="0">
                <a:solidFill>
                  <a:srgbClr val="000000"/>
                </a:solidFill>
                <a:latin typeface="Arial" pitchFamily="34" charset="0"/>
                <a:cs typeface="Arial" pitchFamily="34" charset="0"/>
              </a:rPr>
              <a:t>Ces effets perdurent dans le temps</a:t>
            </a:r>
          </a:p>
        </p:txBody>
      </p:sp>
      <p:sp>
        <p:nvSpPr>
          <p:cNvPr id="53252" name="Text Box 4"/>
          <p:cNvSpPr txBox="1">
            <a:spLocks noChangeArrowheads="1"/>
          </p:cNvSpPr>
          <p:nvPr/>
        </p:nvSpPr>
        <p:spPr bwMode="auto">
          <a:xfrm>
            <a:off x="3792538" y="6453188"/>
            <a:ext cx="5172075" cy="274637"/>
          </a:xfrm>
          <a:prstGeom prst="rect">
            <a:avLst/>
          </a:prstGeom>
          <a:noFill/>
          <a:ln w="9525">
            <a:noFill/>
            <a:miter lim="800000"/>
            <a:headEnd/>
            <a:tailEnd/>
          </a:ln>
        </p:spPr>
        <p:txBody>
          <a:bodyPr wrap="none" lIns="90000" tIns="46800" rIns="90000" bIns="46800">
            <a:spAutoFit/>
          </a:bodyPr>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Buchwald  H et al, The American journal of medicine (2009) 122, 248-256 </a:t>
            </a:r>
          </a:p>
        </p:txBody>
      </p:sp>
      <p:pic>
        <p:nvPicPr>
          <p:cNvPr id="53253" name="Image 1" descr="Capture d’écran 2010-11-17 à 12.38.22.jpg"/>
          <p:cNvPicPr>
            <a:picLocks noChangeAspect="1"/>
          </p:cNvPicPr>
          <p:nvPr/>
        </p:nvPicPr>
        <p:blipFill>
          <a:blip r:embed="rId3" cstate="print"/>
          <a:srcRect/>
          <a:stretch>
            <a:fillRect/>
          </a:stretch>
        </p:blipFill>
        <p:spPr bwMode="auto">
          <a:xfrm>
            <a:off x="468313" y="1595438"/>
            <a:ext cx="8289925" cy="17621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07950" y="5924550"/>
            <a:ext cx="8964613" cy="463550"/>
          </a:xfrm>
          <a:prstGeom prst="rect">
            <a:avLst/>
          </a:prstGeom>
          <a:noFill/>
          <a:ln w="9525">
            <a:noFill/>
            <a:miter lim="800000"/>
            <a:headEnd/>
            <a:tailEnd/>
          </a:ln>
        </p:spPr>
        <p:txBody>
          <a:bodyPr lIns="90000" tIns="46800" rIns="90000" bIns="46800">
            <a:spAutoFit/>
          </a:bodyPr>
          <a:lstStyle/>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smtClean="0">
                <a:solidFill>
                  <a:srgbClr val="000000"/>
                </a:solidFill>
                <a:latin typeface="Arial" pitchFamily="34" charset="0"/>
                <a:cs typeface="Arial" pitchFamily="34" charset="0"/>
              </a:rPr>
              <a:t>Normalisation rapide des gly. dès les 1ères sem chez 42 à 100 % des patients après by-pass ou dérivation BP </a:t>
            </a:r>
          </a:p>
          <a:p>
            <a:pPr marL="342900" indent="-342900" defTabSz="457200" eaLnBrk="0" hangingPunct="0">
              <a:buClr>
                <a:srgbClr val="000000"/>
              </a:buClr>
              <a:buSzPct val="100000"/>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smtClean="0">
                <a:solidFill>
                  <a:srgbClr val="000000"/>
                </a:solidFill>
                <a:latin typeface="Arial" pitchFamily="34" charset="0"/>
                <a:cs typeface="Arial" pitchFamily="34" charset="0"/>
              </a:rPr>
              <a:t>Effet indépendant de la perte de poids</a:t>
            </a:r>
          </a:p>
        </p:txBody>
      </p:sp>
      <p:sp>
        <p:nvSpPr>
          <p:cNvPr id="54275" name="Text Box 4"/>
          <p:cNvSpPr txBox="1">
            <a:spLocks noChangeArrowheads="1"/>
          </p:cNvSpPr>
          <p:nvPr/>
        </p:nvSpPr>
        <p:spPr bwMode="auto">
          <a:xfrm>
            <a:off x="4797425" y="6453188"/>
            <a:ext cx="4167188" cy="274637"/>
          </a:xfrm>
          <a:prstGeom prst="rect">
            <a:avLst/>
          </a:prstGeom>
          <a:noFill/>
          <a:ln w="9525">
            <a:noFill/>
            <a:miter lim="800000"/>
            <a:headEnd/>
            <a:tailEnd/>
          </a:ln>
        </p:spPr>
        <p:txBody>
          <a:bodyPr wrap="none" lIns="90000" tIns="46800" rIns="90000" bIns="46800">
            <a:spAutoFit/>
          </a:bodyPr>
          <a:lstStyle/>
          <a:p>
            <a:pP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smtClean="0">
                <a:solidFill>
                  <a:srgbClr val="000000"/>
                </a:solidFill>
                <a:latin typeface="Arial" pitchFamily="34" charset="0"/>
                <a:cs typeface="Arial" pitchFamily="34" charset="0"/>
              </a:rPr>
              <a:t>Mingrone et al, Diabetes &amp; Metabolism, 35 (2009) 518-523 </a:t>
            </a:r>
          </a:p>
        </p:txBody>
      </p:sp>
      <p:sp>
        <p:nvSpPr>
          <p:cNvPr id="54276" name="Rectangle 2"/>
          <p:cNvSpPr>
            <a:spLocks noChangeArrowheads="1"/>
          </p:cNvSpPr>
          <p:nvPr/>
        </p:nvSpPr>
        <p:spPr bwMode="auto">
          <a:xfrm>
            <a:off x="395288" y="115888"/>
            <a:ext cx="8604250" cy="1052512"/>
          </a:xfrm>
          <a:prstGeom prst="rect">
            <a:avLst/>
          </a:prstGeom>
          <a:noFill/>
          <a:ln w="9525">
            <a:noFill/>
            <a:miter lim="800000"/>
            <a:headEnd/>
            <a:tailEnd/>
          </a:ln>
        </p:spPr>
        <p:txBody>
          <a:bodyPr lIns="90000" tIns="46800" rIns="90000" bIns="46800" anchor="ctr"/>
          <a:lstStyle/>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smtClean="0">
                <a:solidFill>
                  <a:srgbClr val="000000"/>
                </a:solidFill>
                <a:latin typeface="Arial" pitchFamily="34" charset="0"/>
                <a:cs typeface="Arial" pitchFamily="34" charset="0"/>
              </a:rPr>
              <a:t>Le diabète de type 2, </a:t>
            </a:r>
          </a:p>
          <a:p>
            <a:pPr algn="ctr" defTabSz="457200"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smtClean="0">
                <a:solidFill>
                  <a:srgbClr val="000000"/>
                </a:solidFill>
                <a:latin typeface="Arial" pitchFamily="34" charset="0"/>
                <a:cs typeface="Arial" pitchFamily="34" charset="0"/>
              </a:rPr>
              <a:t>une maladie opérable ? </a:t>
            </a:r>
          </a:p>
        </p:txBody>
      </p:sp>
      <p:pic>
        <p:nvPicPr>
          <p:cNvPr id="4" name="Image 3" descr="Capture d’écran 2010-11-17 à 12.46.56.jpg"/>
          <p:cNvPicPr>
            <a:picLocks noChangeAspect="1"/>
          </p:cNvPicPr>
          <p:nvPr/>
        </p:nvPicPr>
        <p:blipFill>
          <a:blip r:embed="rId3" cstate="print"/>
          <a:srcRect/>
          <a:stretch>
            <a:fillRect/>
          </a:stretch>
        </p:blipFill>
        <p:spPr bwMode="auto">
          <a:xfrm>
            <a:off x="1547813" y="1327150"/>
            <a:ext cx="6264275" cy="4470400"/>
          </a:xfrm>
          <a:prstGeom prst="rect">
            <a:avLst/>
          </a:prstGeom>
          <a:noFill/>
          <a:ln w="9525">
            <a:solidFill>
              <a:srgbClr val="000000"/>
            </a:solidFill>
            <a:miter lim="800000"/>
            <a:headEnd/>
            <a:tailEnd/>
          </a:ln>
          <a:effectLst>
            <a:outerShdw dist="38100" dir="2700000" algn="tl" rotWithShape="0">
              <a:srgbClr val="808080">
                <a:alpha val="39999"/>
              </a:srgbClr>
            </a:outerShdw>
          </a:effectLst>
        </p:spPr>
      </p:pic>
      <p:sp>
        <p:nvSpPr>
          <p:cNvPr id="54278" name="Rectangle 5"/>
          <p:cNvSpPr>
            <a:spLocks noChangeArrowheads="1"/>
          </p:cNvSpPr>
          <p:nvPr/>
        </p:nvSpPr>
        <p:spPr bwMode="auto">
          <a:xfrm>
            <a:off x="5508625" y="2319338"/>
            <a:ext cx="1371600" cy="3235325"/>
          </a:xfrm>
          <a:prstGeom prst="rect">
            <a:avLst/>
          </a:prstGeom>
          <a:noFill/>
          <a:ln w="54720">
            <a:solidFill>
              <a:srgbClr val="000000"/>
            </a:solidFill>
            <a:round/>
            <a:headEnd/>
            <a:tailEnd/>
          </a:ln>
        </p:spPr>
        <p:txBody>
          <a:bodyPr wrap="none" anchor="ctr"/>
          <a:lstStyle/>
          <a:p>
            <a:pPr eaLnBrk="0" hangingPunct="0">
              <a:buClr>
                <a:srgbClr val="000000"/>
              </a:buClr>
              <a:buSzPct val="100000"/>
              <a:buFont typeface="Times New Roman" pitchFamily="18" charset="0"/>
              <a:buNone/>
            </a:pPr>
            <a:endParaRPr lang="fr-FR" smtClean="0">
              <a:solidFill>
                <a:srgbClr val="FFFFFF"/>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60338" y="173038"/>
            <a:ext cx="7478712" cy="1233487"/>
          </a:xfrm>
          <a:prstGeom prst="rect">
            <a:avLst/>
          </a:prstGeom>
          <a:noFill/>
          <a:ln w="38100">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5592763" y="1474788"/>
            <a:ext cx="2043112" cy="269875"/>
          </a:xfrm>
          <a:prstGeom prst="rect">
            <a:avLst/>
          </a:prstGeom>
          <a:noFill/>
          <a:ln w="38100">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5608638" y="1149350"/>
            <a:ext cx="1935162" cy="215900"/>
          </a:xfrm>
          <a:prstGeom prst="rect">
            <a:avLst/>
          </a:prstGeom>
          <a:noFill/>
          <a:ln w="38100">
            <a:noFill/>
            <a:miter lim="800000"/>
            <a:headEnd/>
            <a:tailEnd/>
          </a:ln>
        </p:spPr>
      </p:pic>
      <p:pic>
        <p:nvPicPr>
          <p:cNvPr id="51205" name="Picture 5"/>
          <p:cNvPicPr>
            <a:picLocks noChangeAspect="1" noChangeArrowheads="1"/>
          </p:cNvPicPr>
          <p:nvPr/>
        </p:nvPicPr>
        <p:blipFill>
          <a:blip r:embed="rId5" cstate="print"/>
          <a:srcRect/>
          <a:stretch>
            <a:fillRect/>
          </a:stretch>
        </p:blipFill>
        <p:spPr bwMode="auto">
          <a:xfrm>
            <a:off x="1182688" y="1835150"/>
            <a:ext cx="5967412" cy="468947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6173788" y="6475413"/>
            <a:ext cx="2043112" cy="269875"/>
          </a:xfrm>
          <a:prstGeom prst="rect">
            <a:avLst/>
          </a:prstGeom>
          <a:noFill/>
          <a:ln w="38100">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4189413" y="6511925"/>
            <a:ext cx="1935162" cy="215900"/>
          </a:xfrm>
          <a:prstGeom prst="rect">
            <a:avLst/>
          </a:prstGeom>
          <a:noFill/>
          <a:ln w="38100">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1773238" y="93663"/>
            <a:ext cx="5064125" cy="6308725"/>
          </a:xfrm>
          <a:prstGeom prst="rect">
            <a:avLst/>
          </a:prstGeom>
          <a:noFill/>
          <a:ln w="9525">
            <a:noFill/>
            <a:miter lim="800000"/>
            <a:headEnd/>
            <a:tailEnd/>
          </a:ln>
        </p:spPr>
      </p:pic>
      <p:sp>
        <p:nvSpPr>
          <p:cNvPr id="52229" name="Rectangle 5"/>
          <p:cNvSpPr>
            <a:spLocks noChangeArrowheads="1"/>
          </p:cNvSpPr>
          <p:nvPr/>
        </p:nvSpPr>
        <p:spPr bwMode="auto">
          <a:xfrm>
            <a:off x="3333750" y="1066800"/>
            <a:ext cx="1476375" cy="219075"/>
          </a:xfrm>
          <a:prstGeom prst="rect">
            <a:avLst/>
          </a:prstGeom>
          <a:noFill/>
          <a:ln w="28575">
            <a:solidFill>
              <a:srgbClr val="FF0000"/>
            </a:solidFill>
            <a:miter lim="800000"/>
            <a:headEnd/>
            <a:tailEnd/>
          </a:ln>
        </p:spPr>
        <p:txBody>
          <a:bodyPr wrap="none" anchor="ctr"/>
          <a:lstStyle/>
          <a:p>
            <a:endParaRPr lang="fr-FR" sz="1800" smtClean="0">
              <a:solidFill>
                <a:srgbClr val="FFFFFF"/>
              </a:solidFill>
              <a:latin typeface="Arial"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39069" y="185992"/>
            <a:ext cx="6022495" cy="7524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05596" y="1532238"/>
            <a:ext cx="6143238" cy="48493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245926" y="6567054"/>
            <a:ext cx="1520957" cy="290945"/>
          </a:xfrm>
          <a:prstGeom prst="rect">
            <a:avLst/>
          </a:prstGeom>
          <a:noFill/>
          <a:ln w="9525">
            <a:noFill/>
            <a:miter lim="800000"/>
            <a:headEnd/>
            <a:tailEnd/>
          </a:ln>
        </p:spPr>
      </p:pic>
      <p:sp>
        <p:nvSpPr>
          <p:cNvPr id="5" name="ZoneTexte 4"/>
          <p:cNvSpPr txBox="1"/>
          <p:nvPr/>
        </p:nvSpPr>
        <p:spPr>
          <a:xfrm>
            <a:off x="160638" y="1016245"/>
            <a:ext cx="8983362" cy="400110"/>
          </a:xfrm>
          <a:prstGeom prst="rect">
            <a:avLst/>
          </a:prstGeom>
          <a:noFill/>
        </p:spPr>
        <p:txBody>
          <a:bodyPr wrap="square" rtlCol="0">
            <a:spAutoFit/>
          </a:bodyPr>
          <a:lstStyle/>
          <a:p>
            <a:r>
              <a:rPr lang="fr-FR" sz="2000" b="1" dirty="0" smtClean="0"/>
              <a:t>150 DT2, âge moyen 48 ans, ancienneté du diabète 8,6 ans, IMC moyen 36,5 kg/m²</a:t>
            </a:r>
            <a:endParaRPr lang="fr-FR" sz="2000" b="1" dirty="0"/>
          </a:p>
        </p:txBody>
      </p:sp>
      <p:sp>
        <p:nvSpPr>
          <p:cNvPr id="7" name="ZoneTexte 6"/>
          <p:cNvSpPr txBox="1"/>
          <p:nvPr/>
        </p:nvSpPr>
        <p:spPr>
          <a:xfrm>
            <a:off x="290945" y="6470073"/>
            <a:ext cx="1205346" cy="276999"/>
          </a:xfrm>
          <a:prstGeom prst="rect">
            <a:avLst/>
          </a:prstGeom>
          <a:noFill/>
        </p:spPr>
        <p:txBody>
          <a:bodyPr wrap="square" rtlCol="0">
            <a:spAutoFit/>
          </a:bodyPr>
          <a:lstStyle/>
          <a:p>
            <a:r>
              <a:rPr lang="fr-FR" sz="1200" b="1" i="1" dirty="0" smtClean="0"/>
              <a:t>P </a:t>
            </a:r>
            <a:r>
              <a:rPr lang="fr-FR" sz="1200" b="1" i="1" dirty="0" err="1" smtClean="0"/>
              <a:t>Shauer</a:t>
            </a:r>
            <a:r>
              <a:rPr lang="fr-FR" sz="1200" b="1" i="1" dirty="0" smtClean="0"/>
              <a:t> et al</a:t>
            </a:r>
            <a:endParaRPr lang="fr-FR" sz="1200" b="1" i="1" dirty="0"/>
          </a:p>
        </p:txBody>
      </p:sp>
    </p:spTree>
  </p:cSld>
  <p:clrMapOvr>
    <a:masterClrMapping/>
  </p:clrMapOvr>
</p:sld>
</file>

<file path=ppt/theme/theme1.xml><?xml version="1.0" encoding="utf-8"?>
<a:theme xmlns:a="http://schemas.openxmlformats.org/drawingml/2006/main" name="2_Nouvelle présentation">
  <a:themeElements>
    <a:clrScheme name="EASD">
      <a:dk1>
        <a:srgbClr val="2C4A75"/>
      </a:dk1>
      <a:lt1>
        <a:srgbClr val="356198"/>
      </a:lt1>
      <a:dk2>
        <a:srgbClr val="DED100"/>
      </a:dk2>
      <a:lt2>
        <a:srgbClr val="A10D59"/>
      </a:lt2>
      <a:accent1>
        <a:srgbClr val="FF6600"/>
      </a:accent1>
      <a:accent2>
        <a:srgbClr val="33E2E1"/>
      </a:accent2>
      <a:accent3>
        <a:srgbClr val="FF0066"/>
      </a:accent3>
      <a:accent4>
        <a:srgbClr val="18E8A3"/>
      </a:accent4>
      <a:accent5>
        <a:srgbClr val="FFFFFF"/>
      </a:accent5>
      <a:accent6>
        <a:srgbClr val="CDCD9D"/>
      </a:accent6>
      <a:hlink>
        <a:srgbClr val="B189E1"/>
      </a:hlink>
      <a:folHlink>
        <a:srgbClr val="FFFFFF"/>
      </a:folHlink>
    </a:clrScheme>
    <a:fontScheme name="Nouvelle pré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Calibri" pitchFamily="1"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Calibri" pitchFamily="1" charset="0"/>
            <a:ea typeface="ヒラギノ角ゴ Pro W3"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3827</TotalTime>
  <Words>1417</Words>
  <Application>Microsoft Office PowerPoint</Application>
  <PresentationFormat>Affichage à l'écran (4:3)</PresentationFormat>
  <Paragraphs>207</Paragraphs>
  <Slides>23</Slides>
  <Notes>18</Notes>
  <HiddenSlides>7</HiddenSlides>
  <MMClips>0</MMClips>
  <ScaleCrop>false</ScaleCrop>
  <HeadingPairs>
    <vt:vector size="4" baseType="variant">
      <vt:variant>
        <vt:lpstr>Thème</vt:lpstr>
      </vt:variant>
      <vt:variant>
        <vt:i4>5</vt:i4>
      </vt:variant>
      <vt:variant>
        <vt:lpstr>Titres des diapositives</vt:lpstr>
      </vt:variant>
      <vt:variant>
        <vt:i4>23</vt:i4>
      </vt:variant>
    </vt:vector>
  </HeadingPairs>
  <TitlesOfParts>
    <vt:vector size="28" baseType="lpstr">
      <vt:lpstr>2_Nouvelle présentation</vt:lpstr>
      <vt:lpstr>Thème Office</vt:lpstr>
      <vt:lpstr>1_Thème Office</vt:lpstr>
      <vt:lpstr>2_Thème Office</vt:lpstr>
      <vt:lpstr>3_Thème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Modifications hormonales  suivant la chirurgie bariatrique</vt:lpstr>
      <vt:lpstr>La réponse au GLP-1 est différente selon les types de chirurgie bariatrique, pouvant expliquer la différence sur l’équilibre glycémique</vt:lpstr>
      <vt:lpstr>Le by-pass restaure le pic post prandial de GLP-1 chez le DT2 et améliore le contrôle glycémique</vt:lpstr>
      <vt:lpstr>Le by-pass chez le sujet obèse non diabétique entraîne également une élévation du GLP-1</vt:lpstr>
      <vt:lpstr>CHIRURGIE BARIATRIQUE :  “TOO MUCH OF A GOOD THING FOR ISLET”….</vt:lpstr>
      <vt:lpstr>Au final</vt:lpstr>
      <vt:lpstr>Quel mécanisme?</vt:lpstr>
      <vt:lpstr>Quel mécanisme?</vt:lpstr>
      <vt:lpstr>Quel mécanisme?</vt:lpstr>
      <vt:lpstr>Au final</vt:lpstr>
    </vt:vector>
  </TitlesOfParts>
  <Company>24*36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24*36</dc:creator>
  <cp:lastModifiedBy>Lelia</cp:lastModifiedBy>
  <cp:revision>192</cp:revision>
  <dcterms:created xsi:type="dcterms:W3CDTF">2012-10-11T21:23:47Z</dcterms:created>
  <dcterms:modified xsi:type="dcterms:W3CDTF">2012-11-22T18:22:12Z</dcterms:modified>
</cp:coreProperties>
</file>