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5" r:id="rId3"/>
    <p:sldId id="276" r:id="rId4"/>
    <p:sldId id="270" r:id="rId5"/>
    <p:sldId id="257" r:id="rId6"/>
    <p:sldId id="262" r:id="rId7"/>
    <p:sldId id="264" r:id="rId8"/>
    <p:sldId id="258" r:id="rId9"/>
    <p:sldId id="265" r:id="rId10"/>
    <p:sldId id="266" r:id="rId11"/>
    <p:sldId id="273" r:id="rId12"/>
    <p:sldId id="271" r:id="rId13"/>
    <p:sldId id="269" r:id="rId14"/>
    <p:sldId id="268" r:id="rId15"/>
    <p:sldId id="267" r:id="rId16"/>
    <p:sldId id="274" r:id="rId17"/>
  </p:sldIdLst>
  <p:sldSz cx="9144000" cy="6858000" type="screen4x3"/>
  <p:notesSz cx="6669088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32" autoAdjust="0"/>
    <p:restoredTop sz="94660"/>
  </p:normalViewPr>
  <p:slideViewPr>
    <p:cSldViewPr>
      <p:cViewPr>
        <p:scale>
          <a:sx n="50" d="100"/>
          <a:sy n="50" d="100"/>
        </p:scale>
        <p:origin x="-94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4BEDE4C-125E-45F5-89C9-520FBF2B4280}" type="datetimeFigureOut">
              <a:rPr lang="fr-FR" smtClean="0"/>
              <a:pPr/>
              <a:t>16/11/2012</a:t>
            </a:fld>
            <a:endParaRPr lang="fr-F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ED26F99-7764-4780-83FB-12E54ED28EE1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EDE4C-125E-45F5-89C9-520FBF2B4280}" type="datetimeFigureOut">
              <a:rPr lang="fr-FR" smtClean="0"/>
              <a:pPr/>
              <a:t>16/11/2012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6F99-7764-4780-83FB-12E54ED28EE1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EDE4C-125E-45F5-89C9-520FBF2B4280}" type="datetimeFigureOut">
              <a:rPr lang="fr-FR" smtClean="0"/>
              <a:pPr/>
              <a:t>16/11/2012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6F99-7764-4780-83FB-12E54ED28EE1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4BEDE4C-125E-45F5-89C9-520FBF2B4280}" type="datetimeFigureOut">
              <a:rPr lang="fr-FR" smtClean="0"/>
              <a:pPr/>
              <a:t>16/11/2012</a:t>
            </a:fld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ED26F99-7764-4780-83FB-12E54ED28EE1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4BEDE4C-125E-45F5-89C9-520FBF2B4280}" type="datetimeFigureOut">
              <a:rPr lang="fr-FR" smtClean="0"/>
              <a:pPr/>
              <a:t>16/11/2012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ED26F99-7764-4780-83FB-12E54ED28EE1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EDE4C-125E-45F5-89C9-520FBF2B4280}" type="datetimeFigureOut">
              <a:rPr lang="fr-FR" smtClean="0"/>
              <a:pPr/>
              <a:t>16/11/2012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6F99-7764-4780-83FB-12E54ED28EE1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EDE4C-125E-45F5-89C9-520FBF2B4280}" type="datetimeFigureOut">
              <a:rPr lang="fr-FR" smtClean="0"/>
              <a:pPr/>
              <a:t>16/11/2012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6F99-7764-4780-83FB-12E54ED28EE1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4BEDE4C-125E-45F5-89C9-520FBF2B4280}" type="datetimeFigureOut">
              <a:rPr lang="fr-FR" smtClean="0"/>
              <a:pPr/>
              <a:t>16/11/2012</a:t>
            </a:fld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ED26F99-7764-4780-83FB-12E54ED28EE1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EDE4C-125E-45F5-89C9-520FBF2B4280}" type="datetimeFigureOut">
              <a:rPr lang="fr-FR" smtClean="0"/>
              <a:pPr/>
              <a:t>16/11/2012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6F99-7764-4780-83FB-12E54ED28EE1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4BEDE4C-125E-45F5-89C9-520FBF2B4280}" type="datetimeFigureOut">
              <a:rPr lang="fr-FR" smtClean="0"/>
              <a:pPr/>
              <a:t>16/11/2012</a:t>
            </a:fld>
            <a:endParaRPr lang="fr-F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ED26F99-7764-4780-83FB-12E54ED28EE1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4BEDE4C-125E-45F5-89C9-520FBF2B4280}" type="datetimeFigureOut">
              <a:rPr lang="fr-FR" smtClean="0"/>
              <a:pPr/>
              <a:t>16/11/2012</a:t>
            </a:fld>
            <a:endParaRPr lang="fr-F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ED26F99-7764-4780-83FB-12E54ED28EE1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4BEDE4C-125E-45F5-89C9-520FBF2B4280}" type="datetimeFigureOut">
              <a:rPr lang="fr-FR" smtClean="0"/>
              <a:pPr/>
              <a:t>16/11/2012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ED26F99-7764-4780-83FB-12E54ED28EE1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Prise en charge diététique péri-opératoire des gastroplasties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2286000" y="6453336"/>
            <a:ext cx="5814392" cy="72008"/>
          </a:xfrm>
        </p:spPr>
        <p:txBody>
          <a:bodyPr>
            <a:normAutofit fontScale="25000" lnSpcReduction="20000"/>
          </a:bodyPr>
          <a:lstStyle/>
          <a:p>
            <a:endParaRPr lang="fr-F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773721"/>
            <a:ext cx="2438400" cy="19335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2508" y="5301208"/>
            <a:ext cx="3980195" cy="129614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580112" y="1196751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Claire VENTURINI diététicienne au </a:t>
            </a:r>
            <a:r>
              <a:rPr lang="fr-FR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Copaix</a:t>
            </a:r>
            <a:endParaRPr lang="fr-FR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8919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4</a:t>
            </a:r>
            <a:r>
              <a:rPr lang="fr-FR" baseline="30000" dirty="0" smtClean="0"/>
              <a:t>ème</a:t>
            </a:r>
            <a:r>
              <a:rPr lang="fr-FR" dirty="0" smtClean="0"/>
              <a:t> consultation: J30 = réintroduction des aliments crus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412776"/>
            <a:ext cx="7467600" cy="532859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→ 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Compte rendu 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dans le dossier patient (évaluation de la perte de poids, calcul du nouvel IMC, enquête alimentaire et +/- amélioration ou modification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→Aliments à tester en petite quantité à différents repas dans l’ordre suivant (</a:t>
            </a:r>
            <a:r>
              <a:rPr lang="fr-FR" i="1" dirty="0" smtClean="0"/>
              <a:t>Tester </a:t>
            </a:r>
            <a:r>
              <a:rPr lang="fr-FR" i="1" dirty="0"/>
              <a:t>tout aliment, n’en supprimer aucun sans en connaître les </a:t>
            </a:r>
            <a:r>
              <a:rPr lang="fr-FR" i="1" dirty="0" smtClean="0"/>
              <a:t>effets</a:t>
            </a:r>
            <a:r>
              <a:rPr lang="fr-FR" dirty="0" smtClean="0"/>
              <a:t>): </a:t>
            </a:r>
          </a:p>
          <a:p>
            <a:r>
              <a:rPr lang="fr-FR" dirty="0" smtClean="0"/>
              <a:t>Pain</a:t>
            </a:r>
          </a:p>
          <a:p>
            <a:r>
              <a:rPr lang="fr-FR" dirty="0" smtClean="0"/>
              <a:t>Tous les fruits (très murs) </a:t>
            </a:r>
            <a:r>
              <a:rPr lang="fr-FR" dirty="0"/>
              <a:t>et </a:t>
            </a:r>
            <a:r>
              <a:rPr lang="fr-FR" dirty="0" smtClean="0"/>
              <a:t>légumes crus (sans peau ni pépins)</a:t>
            </a:r>
          </a:p>
          <a:p>
            <a:r>
              <a:rPr lang="fr-FR" dirty="0" smtClean="0"/>
              <a:t>Les autres légumes dont ceux à goûts forts</a:t>
            </a:r>
          </a:p>
          <a:p>
            <a:r>
              <a:rPr lang="fr-FR" dirty="0" smtClean="0"/>
              <a:t>Épices et condiments</a:t>
            </a:r>
          </a:p>
          <a:p>
            <a:r>
              <a:rPr lang="fr-FR" dirty="0" smtClean="0"/>
              <a:t>Plats cuisinés maison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 smtClean="0"/>
              <a:t>→ Garder une alimentation équilibrée, fractionnée </a:t>
            </a:r>
            <a:r>
              <a:rPr lang="fr-FR" i="1" dirty="0" smtClean="0"/>
              <a:t>sans sucre </a:t>
            </a:r>
            <a:r>
              <a:rPr lang="fr-FR" dirty="0" smtClean="0"/>
              <a:t>et limitée en MG.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79034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0226" y="188640"/>
            <a:ext cx="7108304" cy="112965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Le </a:t>
            </a:r>
            <a:r>
              <a:rPr lang="fr-FR" dirty="0" err="1" smtClean="0"/>
              <a:t>COPAix</a:t>
            </a:r>
            <a:r>
              <a:rPr lang="fr-FR" dirty="0" smtClean="0"/>
              <a:t> vous invite à un</a:t>
            </a:r>
            <a:br>
              <a:rPr lang="fr-FR" dirty="0" smtClean="0"/>
            </a:br>
            <a:r>
              <a:rPr lang="fr-FR" dirty="0" smtClean="0"/>
              <a:t>Groupe de </a:t>
            </a:r>
            <a:r>
              <a:rPr lang="fr-FR" dirty="0" smtClean="0">
                <a:solidFill>
                  <a:srgbClr val="FF0000"/>
                </a:solidFill>
              </a:rPr>
              <a:t>paroles</a:t>
            </a:r>
            <a:r>
              <a:rPr lang="fr-FR" dirty="0" smtClean="0"/>
              <a:t> &amp; </a:t>
            </a:r>
            <a:r>
              <a:rPr lang="fr-FR" dirty="0" smtClean="0">
                <a:solidFill>
                  <a:srgbClr val="FF0000"/>
                </a:solidFill>
              </a:rPr>
              <a:t>d’échanges</a:t>
            </a:r>
            <a:r>
              <a:rPr lang="fr-F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fr-FR" dirty="0" smtClean="0"/>
              <a:t>sur l’obésité chirurgicale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0800000" flipV="1">
            <a:off x="2303240" y="3356992"/>
            <a:ext cx="6840760" cy="720080"/>
          </a:xfrm>
        </p:spPr>
        <p:txBody>
          <a:bodyPr>
            <a:normAutofit fontScale="92500" lnSpcReduction="20000"/>
          </a:bodyPr>
          <a:lstStyle/>
          <a:p>
            <a:r>
              <a:rPr lang="fr-FR" i="1" dirty="0" smtClean="0">
                <a:solidFill>
                  <a:srgbClr val="FF0000"/>
                </a:solidFill>
              </a:rPr>
              <a:t>Animé par la diététicienne et la psychologue  du centre de l’obésité de la polyclinique, Claire </a:t>
            </a:r>
            <a:r>
              <a:rPr lang="fr-FR" i="1" dirty="0" err="1" smtClean="0">
                <a:solidFill>
                  <a:srgbClr val="FF0000"/>
                </a:solidFill>
              </a:rPr>
              <a:t>Venturini</a:t>
            </a:r>
            <a:r>
              <a:rPr lang="fr-FR" i="1" dirty="0" smtClean="0">
                <a:solidFill>
                  <a:srgbClr val="FF0000"/>
                </a:solidFill>
              </a:rPr>
              <a:t> et Géraldine Boussu.</a:t>
            </a:r>
            <a:endParaRPr lang="fr-FR" i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9240" y="5733256"/>
            <a:ext cx="2413241" cy="86409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23928" y="4437112"/>
            <a:ext cx="4824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Les Mardis 6, 20 Novembre et 11 décembre.</a:t>
            </a:r>
          </a:p>
          <a:p>
            <a:r>
              <a:rPr lang="fr-FR" dirty="0" smtClean="0"/>
              <a:t> En salle d’atelier (en face De l’IRM) à partir de 11h. Entrée libre.</a:t>
            </a:r>
            <a:endParaRPr lang="fr-FR" dirty="0"/>
          </a:p>
        </p:txBody>
      </p:sp>
      <p:sp>
        <p:nvSpPr>
          <p:cNvPr id="7" name="TextBox 6"/>
          <p:cNvSpPr txBox="1"/>
          <p:nvPr/>
        </p:nvSpPr>
        <p:spPr>
          <a:xfrm>
            <a:off x="3203848" y="1628800"/>
            <a:ext cx="3888432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b="1" dirty="0" smtClean="0"/>
              <a:t>Que vous soyez déjà opérés ou désireux d’une intervention, vous  êtes  les bienvenus afin d’échanger vos expériences !</a:t>
            </a:r>
            <a:endParaRPr lang="fr-FR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0440" y="4960835"/>
            <a:ext cx="1695038" cy="1190266"/>
          </a:xfrm>
          <a:prstGeom prst="rect">
            <a:avLst/>
          </a:prstGeom>
        </p:spPr>
      </p:pic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0" y="0"/>
            <a:ext cx="1598612" cy="1879600"/>
          </a:xfrm>
          <a:prstGeom prst="rect">
            <a:avLst/>
          </a:prstGeom>
        </p:spPr>
        <p:txBody>
          <a:bodyPr wrap="none" fromWordArt="1">
            <a:prstTxWarp prst="textCirclePour">
              <a:avLst>
                <a:gd name="adj1" fmla="val 10870543"/>
                <a:gd name="adj2" fmla="val 50000"/>
              </a:avLst>
            </a:prstTxWarp>
          </a:bodyPr>
          <a:lstStyle/>
          <a:p>
            <a:pPr algn="ctr" rtl="0"/>
            <a:r>
              <a:rPr lang="fr-FR" sz="3600" b="1" kern="10" spc="0" dirty="0" smtClean="0">
                <a:ln w="889">
                  <a:solidFill>
                    <a:srgbClr val="974706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E36C0A">
                        <a:gamma/>
                        <a:shade val="64314"/>
                        <a:invGamma/>
                      </a:srgbClr>
                    </a:gs>
                    <a:gs pos="100000">
                      <a:srgbClr val="E36C0A"/>
                    </a:gs>
                  </a:gsLst>
                  <a:lin ang="5400000" scaled="1"/>
                </a:gradFill>
                <a:effectLst>
                  <a:outerShdw dist="25400" dir="5400000" algn="ctr" rotWithShape="0">
                    <a:srgbClr val="808080">
                      <a:alpha val="70000"/>
                    </a:srgbClr>
                  </a:outerShdw>
                </a:effectLst>
                <a:latin typeface="Calibri"/>
              </a:rPr>
              <a:t> centre de chirurgie de l'</a:t>
            </a:r>
            <a:r>
              <a:rPr lang="fr-FR" sz="3600" b="1" kern="10" spc="0" dirty="0" err="1" smtClean="0">
                <a:ln w="889">
                  <a:solidFill>
                    <a:srgbClr val="974706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E36C0A">
                        <a:gamma/>
                        <a:shade val="64314"/>
                        <a:invGamma/>
                      </a:srgbClr>
                    </a:gs>
                    <a:gs pos="100000">
                      <a:srgbClr val="E36C0A"/>
                    </a:gs>
                  </a:gsLst>
                  <a:lin ang="5400000" scaled="1"/>
                </a:gradFill>
                <a:effectLst>
                  <a:outerShdw dist="25400" dir="5400000" algn="ctr" rotWithShape="0">
                    <a:srgbClr val="808080">
                      <a:alpha val="70000"/>
                    </a:srgbClr>
                  </a:outerShdw>
                </a:effectLst>
                <a:latin typeface="Calibri"/>
              </a:rPr>
              <a:t>obésite</a:t>
            </a:r>
            <a:endParaRPr lang="fr-FR" sz="3600" b="1" kern="10" spc="0" dirty="0">
              <a:ln w="889">
                <a:solidFill>
                  <a:srgbClr val="974706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E36C0A">
                      <a:gamma/>
                      <a:shade val="64314"/>
                      <a:invGamma/>
                    </a:srgbClr>
                  </a:gs>
                  <a:gs pos="100000">
                    <a:srgbClr val="E36C0A"/>
                  </a:gs>
                </a:gsLst>
                <a:lin ang="5400000" scaled="1"/>
              </a:gradFill>
              <a:effectLst>
                <a:outerShdw dist="25400" dir="5400000" algn="ctr" rotWithShape="0">
                  <a:srgbClr val="808080">
                    <a:alpha val="70000"/>
                  </a:srgbClr>
                </a:outerShdw>
              </a:effectLst>
              <a:latin typeface="Calibri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51520" y="764704"/>
            <a:ext cx="1048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COPAix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17346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7467600" cy="796950"/>
          </a:xfrm>
        </p:spPr>
        <p:txBody>
          <a:bodyPr/>
          <a:lstStyle/>
          <a:p>
            <a:r>
              <a:rPr lang="fr-FR" dirty="0" smtClean="0"/>
              <a:t>Les randonnées pédagogiques</a:t>
            </a:r>
            <a:endParaRPr lang="fr-FR" dirty="0"/>
          </a:p>
        </p:txBody>
      </p:sp>
      <p:pic>
        <p:nvPicPr>
          <p:cNvPr id="4" name="Content Placeholder 3"/>
          <p:cNvPicPr>
            <a:picLocks noGrp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95536" y="1556793"/>
            <a:ext cx="7632848" cy="5112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66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467600" cy="576064"/>
          </a:xfrm>
        </p:spPr>
        <p:txBody>
          <a:bodyPr>
            <a:normAutofit/>
          </a:bodyPr>
          <a:lstStyle/>
          <a:p>
            <a:r>
              <a:rPr lang="fr-FR" dirty="0" smtClean="0"/>
              <a:t>témoignages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764704"/>
            <a:ext cx="8748464" cy="5976664"/>
          </a:xfrm>
        </p:spPr>
        <p:txBody>
          <a:bodyPr>
            <a:normAutofit/>
          </a:bodyPr>
          <a:lstStyle/>
          <a:p>
            <a:r>
              <a:rPr lang="fr-FR" sz="2300" i="1" dirty="0"/>
              <a:t>«</a:t>
            </a:r>
            <a:r>
              <a:rPr lang="fr-FR" i="1" dirty="0"/>
              <a:t> Avant l’opération, les conseils de la diététicienne nous préparent aux changements et à la prise de </a:t>
            </a:r>
            <a:r>
              <a:rPr lang="fr-FR" i="1" dirty="0" smtClean="0"/>
              <a:t>bonnes </a:t>
            </a:r>
            <a:r>
              <a:rPr lang="fr-FR" i="1" dirty="0"/>
              <a:t>habitudes </a:t>
            </a:r>
            <a:r>
              <a:rPr lang="fr-FR" i="1" dirty="0" smtClean="0"/>
              <a:t>alimentaires, c’est la phase la plus importante afin que les mauvaises habitudes ne nous rattrapent plus ; après une nouvelle vie commence.» </a:t>
            </a:r>
            <a:r>
              <a:rPr lang="fr-FR" u="sng" dirty="0"/>
              <a:t>Candice, 32 ans, By </a:t>
            </a:r>
            <a:r>
              <a:rPr lang="fr-FR" u="sng" dirty="0" err="1"/>
              <a:t>pass</a:t>
            </a:r>
            <a:r>
              <a:rPr lang="fr-FR" u="sng" dirty="0"/>
              <a:t> depuis 9 mois, - 56 kg</a:t>
            </a:r>
          </a:p>
          <a:p>
            <a:pPr marL="0" indent="0">
              <a:buNone/>
            </a:pPr>
            <a:endParaRPr lang="fr-FR" i="1" dirty="0"/>
          </a:p>
          <a:p>
            <a:r>
              <a:rPr lang="fr-FR" i="1" dirty="0"/>
              <a:t>« </a:t>
            </a:r>
            <a:r>
              <a:rPr lang="fr-FR" i="1" dirty="0" smtClean="0"/>
              <a:t>Si </a:t>
            </a:r>
            <a:r>
              <a:rPr lang="fr-FR" i="1" dirty="0"/>
              <a:t>au début de mon parcours, </a:t>
            </a:r>
            <a:r>
              <a:rPr lang="fr-FR" i="1" dirty="0" smtClean="0"/>
              <a:t>une consultation avec </a:t>
            </a:r>
            <a:r>
              <a:rPr lang="fr-FR" i="1" dirty="0"/>
              <a:t>une diététicienne pouvait me paraître </a:t>
            </a:r>
            <a:r>
              <a:rPr lang="fr-FR" i="1" dirty="0" smtClean="0"/>
              <a:t>superflue "</a:t>
            </a:r>
            <a:r>
              <a:rPr lang="fr-FR" i="1" dirty="0"/>
              <a:t>ce n'est qu'une question de volonté, etc</a:t>
            </a:r>
            <a:r>
              <a:rPr lang="fr-FR" i="1" dirty="0" smtClean="0"/>
              <a:t>.... » les </a:t>
            </a:r>
            <a:r>
              <a:rPr lang="fr-FR" i="1" dirty="0" err="1" smtClean="0"/>
              <a:t>rdvs</a:t>
            </a:r>
            <a:r>
              <a:rPr lang="fr-FR" i="1" dirty="0" smtClean="0"/>
              <a:t> avec la </a:t>
            </a:r>
            <a:r>
              <a:rPr lang="fr-FR" i="1" dirty="0"/>
              <a:t>diététicienne spécialisée </a:t>
            </a:r>
            <a:r>
              <a:rPr lang="fr-FR" i="1" dirty="0" smtClean="0"/>
              <a:t>en chirurgie de l’obésité sont rassurants, indispensables, comme un guide et offre un vrai lieu de parole.» </a:t>
            </a:r>
            <a:r>
              <a:rPr lang="fr-FR" u="sng" dirty="0"/>
              <a:t>Nathalie, </a:t>
            </a:r>
            <a:r>
              <a:rPr lang="fr-FR" u="sng" dirty="0" smtClean="0"/>
              <a:t>anneau depuis 6 mois, - 25 kg</a:t>
            </a:r>
            <a:endParaRPr lang="fr-FR" u="sng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59592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Résultats attendus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/>
              <a:t>-</a:t>
            </a:r>
            <a:r>
              <a:rPr lang="fr-FR" u="sng" dirty="0"/>
              <a:t>Anneau</a:t>
            </a:r>
            <a:r>
              <a:rPr lang="fr-FR" dirty="0"/>
              <a:t> : </a:t>
            </a:r>
            <a:r>
              <a:rPr lang="fr-FR"/>
              <a:t>perte </a:t>
            </a:r>
            <a:r>
              <a:rPr lang="fr-FR" smtClean="0"/>
              <a:t>d’environ 20 </a:t>
            </a:r>
            <a:r>
              <a:rPr lang="fr-FR"/>
              <a:t>à </a:t>
            </a:r>
            <a:r>
              <a:rPr lang="fr-FR" smtClean="0"/>
              <a:t>30kg</a:t>
            </a:r>
          </a:p>
          <a:p>
            <a:endParaRPr lang="fr-FR" dirty="0"/>
          </a:p>
          <a:p>
            <a:r>
              <a:rPr lang="fr-FR" dirty="0"/>
              <a:t>- </a:t>
            </a:r>
            <a:r>
              <a:rPr lang="fr-FR" u="sng" dirty="0" err="1"/>
              <a:t>Sleeve</a:t>
            </a:r>
            <a:r>
              <a:rPr lang="fr-FR" dirty="0"/>
              <a:t> : perte </a:t>
            </a:r>
            <a:r>
              <a:rPr lang="fr-FR" dirty="0" smtClean="0"/>
              <a:t>d’environ 30 à 40kg </a:t>
            </a:r>
            <a:r>
              <a:rPr lang="fr-FR" dirty="0"/>
              <a:t>(suppression de la partie sécrétant la </a:t>
            </a:r>
            <a:r>
              <a:rPr lang="fr-FR" dirty="0" err="1"/>
              <a:t>ghréline</a:t>
            </a:r>
            <a:r>
              <a:rPr lang="fr-FR" dirty="0"/>
              <a:t> = hormone de la faim</a:t>
            </a:r>
            <a:r>
              <a:rPr lang="fr-FR" dirty="0" smtClean="0"/>
              <a:t>)</a:t>
            </a:r>
          </a:p>
          <a:p>
            <a:endParaRPr lang="fr-FR" dirty="0"/>
          </a:p>
          <a:p>
            <a:r>
              <a:rPr lang="fr-FR" dirty="0"/>
              <a:t>- </a:t>
            </a:r>
            <a:r>
              <a:rPr lang="fr-FR" u="sng" dirty="0"/>
              <a:t>By-pass</a:t>
            </a:r>
            <a:r>
              <a:rPr lang="fr-FR" dirty="0"/>
              <a:t> : perte </a:t>
            </a:r>
            <a:r>
              <a:rPr lang="fr-FR" dirty="0" smtClean="0"/>
              <a:t>d’environ 40 à 50kg (intolérance des produits sucrés et gras)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41916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7467600" cy="5872894"/>
          </a:xfrm>
        </p:spPr>
        <p:txBody>
          <a:bodyPr/>
          <a:lstStyle/>
          <a:p>
            <a:r>
              <a:rPr lang="fr-FR" dirty="0"/>
              <a:t>Les chirurgies de l’obésité permettent de diminuer les quantités ingérés avec un sentiment de satiété prononcé, cependant une </a:t>
            </a:r>
            <a:r>
              <a:rPr lang="fr-FR" b="1" dirty="0"/>
              <a:t>bonne préparation nutritionnelle </a:t>
            </a:r>
            <a:r>
              <a:rPr lang="fr-FR" dirty="0"/>
              <a:t>alliée à </a:t>
            </a:r>
            <a:r>
              <a:rPr lang="fr-FR" b="1" dirty="0"/>
              <a:t>une réalimentation sérieuse </a:t>
            </a:r>
            <a:r>
              <a:rPr lang="fr-FR" dirty="0"/>
              <a:t>suivies</a:t>
            </a:r>
            <a:r>
              <a:rPr lang="fr-FR" b="1" dirty="0"/>
              <a:t> d’un maintien de l’équilibre alimentaire</a:t>
            </a:r>
            <a:r>
              <a:rPr lang="fr-FR" dirty="0"/>
              <a:t> et </a:t>
            </a:r>
            <a:r>
              <a:rPr lang="fr-FR" b="1" dirty="0"/>
              <a:t>une activité physique </a:t>
            </a:r>
            <a:r>
              <a:rPr lang="fr-FR" dirty="0"/>
              <a:t>sont indispensables à la réussite pour la perte de </a:t>
            </a:r>
            <a:r>
              <a:rPr lang="fr-FR" dirty="0" smtClean="0"/>
              <a:t>poids.</a:t>
            </a:r>
            <a:endParaRPr lang="fr-F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293096"/>
            <a:ext cx="1876425" cy="2019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9589" y="4364533"/>
            <a:ext cx="2638425" cy="18764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59832" y="458112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→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34301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Merci pour votre attention</a:t>
            </a:r>
            <a:endParaRPr lang="fr-F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2348880"/>
            <a:ext cx="1695038" cy="1190266"/>
          </a:xfrm>
          <a:prstGeom prst="rect">
            <a:avLst/>
          </a:prstGeom>
        </p:spPr>
      </p:pic>
      <p:sp>
        <p:nvSpPr>
          <p:cNvPr id="5" name="Subtitle 4"/>
          <p:cNvSpPr txBox="1">
            <a:spLocks noGrp="1"/>
          </p:cNvSpPr>
          <p:nvPr>
            <p:ph type="subTitle" idx="1"/>
          </p:nvPr>
        </p:nvSpPr>
        <p:spPr>
          <a:xfrm>
            <a:off x="4860032" y="5589240"/>
            <a:ext cx="3814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Claire VENTURINI diététicienne au </a:t>
            </a:r>
            <a:r>
              <a:rPr lang="fr-FR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Copaix</a:t>
            </a:r>
            <a:endParaRPr lang="fr-FR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01749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Rappels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700808"/>
            <a:ext cx="7467600" cy="4873752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2 types d’interventions 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u="sng" dirty="0"/>
              <a:t>Restrictive</a:t>
            </a:r>
            <a:r>
              <a:rPr lang="fr-FR" dirty="0"/>
              <a:t> : diminution du volume gastrique et par conséquent des </a:t>
            </a:r>
            <a:r>
              <a:rPr lang="fr-FR" dirty="0" err="1"/>
              <a:t>ingestas</a:t>
            </a:r>
            <a:r>
              <a:rPr lang="fr-FR" dirty="0"/>
              <a:t> : </a:t>
            </a:r>
            <a:r>
              <a:rPr lang="fr-FR" b="1" i="1" dirty="0"/>
              <a:t>Anneau, </a:t>
            </a:r>
            <a:r>
              <a:rPr lang="fr-FR" b="1" i="1" dirty="0" err="1"/>
              <a:t>sleeve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- </a:t>
            </a:r>
            <a:r>
              <a:rPr lang="fr-FR" u="sng" dirty="0" smtClean="0"/>
              <a:t>Mixte </a:t>
            </a:r>
            <a:r>
              <a:rPr lang="fr-FR" u="sng" dirty="0"/>
              <a:t>(restrictive et </a:t>
            </a:r>
            <a:r>
              <a:rPr lang="fr-FR" u="sng" dirty="0" err="1"/>
              <a:t>malabsorptive</a:t>
            </a:r>
            <a:r>
              <a:rPr lang="fr-FR" u="sng" dirty="0"/>
              <a:t>)</a:t>
            </a:r>
            <a:r>
              <a:rPr lang="fr-FR" dirty="0"/>
              <a:t> : Association au principe de restriction d’une malabsorption des nutriments : </a:t>
            </a:r>
            <a:r>
              <a:rPr lang="fr-FR" b="1" i="1" dirty="0"/>
              <a:t>By </a:t>
            </a:r>
            <a:r>
              <a:rPr lang="fr-FR" b="1" i="1" dirty="0" err="1" smtClean="0"/>
              <a:t>pass</a:t>
            </a:r>
            <a:endParaRPr lang="fr-FR" b="1" i="1" dirty="0" smtClean="0"/>
          </a:p>
          <a:p>
            <a:pPr>
              <a:buFontTx/>
              <a:buChar char="-"/>
            </a:pPr>
            <a:endParaRPr lang="fr-FR" b="1" i="1" dirty="0" smtClean="0"/>
          </a:p>
          <a:p>
            <a:pPr>
              <a:buFont typeface="Wingdings" pitchFamily="2" charset="2"/>
              <a:buChar char="Ø"/>
            </a:pP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Conditions d’interventions 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marL="0" indent="0">
              <a:buNone/>
            </a:pPr>
            <a:r>
              <a:rPr lang="fr-FR" dirty="0" smtClean="0"/>
              <a:t>- IMC </a:t>
            </a:r>
            <a:r>
              <a:rPr lang="fr-FR" dirty="0"/>
              <a:t>&gt; 40 kg/m² ou &gt;35 kg/m² avec </a:t>
            </a:r>
            <a:r>
              <a:rPr lang="fr-FR" dirty="0" err="1"/>
              <a:t>co-morbidité</a:t>
            </a:r>
            <a:r>
              <a:rPr lang="fr-FR" dirty="0"/>
              <a:t> susceptible d’être améliorer après la chirurgie (SAS, DNID, HTA</a:t>
            </a:r>
            <a:r>
              <a:rPr lang="fr-FR" dirty="0" smtClean="0"/>
              <a:t>…)</a:t>
            </a:r>
          </a:p>
          <a:p>
            <a:pPr marL="0" indent="0">
              <a:buNone/>
            </a:pPr>
            <a:r>
              <a:rPr lang="fr-FR" dirty="0"/>
              <a:t>- Après échec d’un suivi médical, diététique ou nutritionnel pendant 6 à 12 mois</a:t>
            </a:r>
          </a:p>
          <a:p>
            <a:pPr marL="0" indent="0">
              <a:buNone/>
            </a:pPr>
            <a:r>
              <a:rPr lang="fr-FR" dirty="0"/>
              <a:t>- Prise en charge </a:t>
            </a:r>
            <a:r>
              <a:rPr lang="fr-FR" dirty="0" err="1"/>
              <a:t>pré-opératoire</a:t>
            </a:r>
            <a:r>
              <a:rPr lang="fr-FR" dirty="0"/>
              <a:t> </a:t>
            </a:r>
            <a:r>
              <a:rPr lang="fr-FR" dirty="0" err="1"/>
              <a:t>multi-disciplinaire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Patient bien informé</a:t>
            </a:r>
          </a:p>
          <a:p>
            <a:pPr marL="0" indent="0">
              <a:buNone/>
            </a:pPr>
            <a:r>
              <a:rPr lang="fr-FR" dirty="0"/>
              <a:t>- Acceptation de la nécessité d’un suivi chirurgical et médical à vie. </a:t>
            </a:r>
          </a:p>
          <a:p>
            <a:pPr marL="0" indent="0">
              <a:buNone/>
            </a:pPr>
            <a:endParaRPr lang="fr-FR" dirty="0"/>
          </a:p>
          <a:p>
            <a:pPr>
              <a:buFont typeface="Wingdings" pitchFamily="2" charset="2"/>
              <a:buChar char="Ø"/>
            </a:pPr>
            <a:endParaRPr lang="fr-FR" dirty="0" smtClean="0"/>
          </a:p>
          <a:p>
            <a:pPr>
              <a:buFont typeface="Courier New" pitchFamily="49" charset="0"/>
              <a:buChar char="o"/>
            </a:pPr>
            <a:endParaRPr lang="fr-FR" dirty="0" smtClean="0"/>
          </a:p>
          <a:p>
            <a:pPr>
              <a:buFontTx/>
              <a:buChar char="-"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3878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Zoom sur l’</a:t>
            </a:r>
            <a:r>
              <a:rPr lang="fr-FR" dirty="0" err="1" smtClean="0"/>
              <a:t>imc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IMC (kg/m2) = </a:t>
            </a:r>
            <a:r>
              <a:rPr lang="en-US" u="sng" dirty="0" err="1"/>
              <a:t>poids</a:t>
            </a:r>
            <a:r>
              <a:rPr lang="en-US" u="sng" dirty="0"/>
              <a:t> (kg)  </a:t>
            </a:r>
            <a:endParaRPr lang="fr-FR" dirty="0"/>
          </a:p>
          <a:p>
            <a:pPr marL="0" indent="0">
              <a:buNone/>
            </a:pPr>
            <a:r>
              <a:rPr lang="en-US" dirty="0"/>
              <a:t>	           </a:t>
            </a:r>
            <a:r>
              <a:rPr lang="fr-FR" dirty="0"/>
              <a:t>taille x taille (m)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Classification</a:t>
            </a:r>
            <a:endParaRPr lang="fr-FR" dirty="0"/>
          </a:p>
          <a:p>
            <a:pPr marL="0" indent="0">
              <a:buNone/>
            </a:pPr>
            <a:r>
              <a:rPr lang="fr-FR" b="1" dirty="0"/>
              <a:t>&lt;18.5 : déficit pondéral</a:t>
            </a:r>
            <a:r>
              <a:rPr lang="fr-FR" dirty="0"/>
              <a:t> (&lt; 21 pour </a:t>
            </a:r>
            <a:r>
              <a:rPr lang="fr-FR" dirty="0" err="1"/>
              <a:t>p.âgée</a:t>
            </a:r>
            <a:r>
              <a:rPr lang="fr-FR" dirty="0"/>
              <a:t>)</a:t>
            </a:r>
          </a:p>
          <a:p>
            <a:pPr marL="0" indent="0">
              <a:buNone/>
            </a:pPr>
            <a:r>
              <a:rPr lang="fr-FR" dirty="0" smtClean="0"/>
              <a:t>18.5 </a:t>
            </a:r>
            <a:r>
              <a:rPr lang="fr-FR" dirty="0"/>
              <a:t>– 24.9 : poids normal</a:t>
            </a:r>
          </a:p>
          <a:p>
            <a:pPr marL="0" indent="0">
              <a:buNone/>
            </a:pPr>
            <a:r>
              <a:rPr lang="fr-FR" dirty="0"/>
              <a:t>25 – </a:t>
            </a:r>
            <a:r>
              <a:rPr lang="fr-FR" dirty="0" smtClean="0"/>
              <a:t>29.9 </a:t>
            </a:r>
            <a:r>
              <a:rPr lang="fr-FR" dirty="0"/>
              <a:t>: surpoids</a:t>
            </a:r>
          </a:p>
          <a:p>
            <a:pPr marL="0" indent="0">
              <a:buNone/>
            </a:pPr>
            <a:r>
              <a:rPr lang="fr-FR" b="1" dirty="0"/>
              <a:t>30</a:t>
            </a:r>
            <a:r>
              <a:rPr lang="fr-FR" dirty="0"/>
              <a:t> – 34.9 : </a:t>
            </a:r>
            <a:r>
              <a:rPr lang="fr-FR" b="1" dirty="0"/>
              <a:t>obésité</a:t>
            </a:r>
            <a:r>
              <a:rPr lang="fr-FR" dirty="0"/>
              <a:t> I = modérée</a:t>
            </a:r>
          </a:p>
          <a:p>
            <a:pPr marL="0" indent="0">
              <a:buNone/>
            </a:pP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35 – 39.9 : obésité II = sévère</a:t>
            </a:r>
          </a:p>
          <a:p>
            <a:pPr marL="0" indent="0">
              <a:buNone/>
            </a:pP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&gt; 40 : obésité III = massive ou morbide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10098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SOMMAIRE : Le service diététique de chirurgie de l’obésité c’est 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Font typeface="Wingdings" pitchFamily="2" charset="2"/>
              <a:buChar char="v"/>
            </a:pPr>
            <a:r>
              <a:rPr lang="fr-FR" u="sng" dirty="0" smtClean="0"/>
              <a:t>4 consultations diététiques prises en charge par la Polyclinique </a:t>
            </a:r>
            <a:r>
              <a:rPr lang="fr-FR" dirty="0" smtClean="0"/>
              <a:t>:</a:t>
            </a:r>
          </a:p>
          <a:p>
            <a:pPr algn="ctr">
              <a:buFontTx/>
              <a:buChar char="-"/>
            </a:pPr>
            <a:r>
              <a:rPr lang="fr-FR" b="1" dirty="0" smtClean="0">
                <a:solidFill>
                  <a:schemeClr val="accent1"/>
                </a:solidFill>
              </a:rPr>
              <a:t>Le bilan préopératoire</a:t>
            </a:r>
          </a:p>
          <a:p>
            <a:pPr algn="ctr">
              <a:buFontTx/>
              <a:buChar char="-"/>
            </a:pPr>
            <a:r>
              <a:rPr lang="fr-FR" b="1" dirty="0" smtClean="0">
                <a:solidFill>
                  <a:schemeClr val="accent1"/>
                </a:solidFill>
              </a:rPr>
              <a:t>Les conseils peropératoires</a:t>
            </a:r>
          </a:p>
          <a:p>
            <a:pPr algn="ctr">
              <a:buFontTx/>
              <a:buChar char="-"/>
            </a:pPr>
            <a:r>
              <a:rPr lang="fr-FR" b="1" dirty="0" smtClean="0">
                <a:solidFill>
                  <a:schemeClr val="accent1"/>
                </a:solidFill>
              </a:rPr>
              <a:t>Le suivi à J15</a:t>
            </a:r>
          </a:p>
          <a:p>
            <a:pPr algn="ctr">
              <a:buFontTx/>
              <a:buChar char="-"/>
            </a:pPr>
            <a:r>
              <a:rPr lang="fr-FR" b="1" dirty="0" smtClean="0">
                <a:solidFill>
                  <a:schemeClr val="accent1"/>
                </a:solidFill>
              </a:rPr>
              <a:t>Le suivi à J30</a:t>
            </a:r>
          </a:p>
          <a:p>
            <a:pPr>
              <a:buFont typeface="Wingdings" pitchFamily="2" charset="2"/>
              <a:buChar char="v"/>
            </a:pPr>
            <a:r>
              <a:rPr lang="fr-FR" u="sng" dirty="0" smtClean="0"/>
              <a:t>Les ateliers éducatifs: </a:t>
            </a:r>
            <a:endParaRPr lang="fr-FR" u="sng" dirty="0" smtClean="0"/>
          </a:p>
          <a:p>
            <a:pPr algn="ctr">
              <a:buFontTx/>
              <a:buChar char="-"/>
            </a:pPr>
            <a:r>
              <a:rPr lang="fr-FR" b="1" dirty="0">
                <a:solidFill>
                  <a:schemeClr val="accent1"/>
                </a:solidFill>
              </a:rPr>
              <a:t>des groupes de paroles (bimensuels)</a:t>
            </a:r>
          </a:p>
          <a:p>
            <a:pPr algn="ctr">
              <a:buFontTx/>
              <a:buChar char="-"/>
            </a:pPr>
            <a:r>
              <a:rPr lang="fr-FR" b="1" dirty="0">
                <a:solidFill>
                  <a:schemeClr val="accent1"/>
                </a:solidFill>
              </a:rPr>
              <a:t>des randonnées </a:t>
            </a:r>
            <a:r>
              <a:rPr lang="fr-FR" b="1" dirty="0" smtClean="0">
                <a:solidFill>
                  <a:schemeClr val="accent1"/>
                </a:solidFill>
              </a:rPr>
              <a:t>pédagogiques</a:t>
            </a:r>
            <a:endParaRPr lang="fr-FR" u="sng" dirty="0" smtClean="0"/>
          </a:p>
          <a:p>
            <a:pPr>
              <a:buFont typeface="Wingdings" pitchFamily="2" charset="2"/>
              <a:buChar char="v"/>
            </a:pPr>
            <a:r>
              <a:rPr lang="fr-FR" u="sng" dirty="0" smtClean="0"/>
              <a:t>Suivis sur le long terme</a:t>
            </a:r>
            <a:endParaRPr lang="fr-FR" u="sng" dirty="0" smtClean="0"/>
          </a:p>
          <a:p>
            <a:pPr algn="ctr">
              <a:buFontTx/>
              <a:buChar char="-"/>
            </a:pPr>
            <a:endParaRPr lang="fr-FR" b="1" dirty="0" smtClean="0">
              <a:solidFill>
                <a:schemeClr val="accent1"/>
              </a:solidFill>
            </a:endParaRPr>
          </a:p>
          <a:p>
            <a:pPr algn="ctr">
              <a:buFontTx/>
              <a:buChar char="-"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81236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1</a:t>
            </a:r>
            <a:r>
              <a:rPr lang="fr-FR" baseline="30000" dirty="0" smtClean="0"/>
              <a:t>ère</a:t>
            </a:r>
            <a:r>
              <a:rPr lang="fr-FR" dirty="0" smtClean="0"/>
              <a:t> consultation : bilan préopératoire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fr-FR" dirty="0" smtClean="0"/>
              <a:t>Entretien diététique + enquête alimentaire (choix de l’opération)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Amener le patient à reconnaitre ses erreurs alimentaires 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Poser les bases d’une alimentation équilibrée : conseils généraux + listes des aliments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Définir ensemble </a:t>
            </a:r>
            <a:r>
              <a:rPr lang="fr-FR" b="1" dirty="0" smtClean="0"/>
              <a:t>2 à 3 </a:t>
            </a:r>
            <a:r>
              <a:rPr lang="fr-FR" dirty="0" smtClean="0"/>
              <a:t>objectifs à mettre en place avant l’opération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Liste des aliments à prévoir en post op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Compte rendu envoyé à l’équipe pluridisciplinaire </a:t>
            </a:r>
          </a:p>
          <a:p>
            <a:pPr marL="0" indent="0" algn="ctr">
              <a:buNone/>
            </a:pPr>
            <a:r>
              <a:rPr lang="fr-FR" dirty="0" smtClean="0"/>
              <a:t>→ RCP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4252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2</a:t>
            </a:r>
            <a:r>
              <a:rPr lang="fr-FR" baseline="30000" dirty="0"/>
              <a:t>ème</a:t>
            </a:r>
            <a:r>
              <a:rPr lang="fr-FR" dirty="0"/>
              <a:t> étape : </a:t>
            </a:r>
            <a:r>
              <a:rPr lang="fr-FR" dirty="0" smtClean="0"/>
              <a:t>protocole réalimentation post-op anneau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997152"/>
          </a:xfrm>
        </p:spPr>
        <p:txBody>
          <a:bodyPr>
            <a:normAutofit/>
          </a:bodyPr>
          <a:lstStyle/>
          <a:p>
            <a:r>
              <a:rPr lang="fr-FR" sz="2300" b="1" u="sng" dirty="0" smtClean="0">
                <a:solidFill>
                  <a:srgbClr val="7030A0"/>
                </a:solidFill>
              </a:rPr>
              <a:t>Jour </a:t>
            </a:r>
            <a:r>
              <a:rPr lang="fr-FR" sz="2300" b="1" u="sng" dirty="0">
                <a:solidFill>
                  <a:srgbClr val="7030A0"/>
                </a:solidFill>
              </a:rPr>
              <a:t>0 : intervention</a:t>
            </a:r>
            <a:r>
              <a:rPr lang="fr-FR" sz="2300" dirty="0">
                <a:solidFill>
                  <a:srgbClr val="7030A0"/>
                </a:solidFill>
              </a:rPr>
              <a:t> </a:t>
            </a:r>
            <a:r>
              <a:rPr lang="fr-FR" sz="2300" b="1" dirty="0">
                <a:solidFill>
                  <a:srgbClr val="7030A0"/>
                </a:solidFill>
              </a:rPr>
              <a:t> </a:t>
            </a:r>
            <a:r>
              <a:rPr lang="fr-FR" sz="2300" b="1" dirty="0">
                <a:solidFill>
                  <a:schemeClr val="accent1">
                    <a:lumMod val="75000"/>
                  </a:schemeClr>
                </a:solidFill>
              </a:rPr>
              <a:t>A </a:t>
            </a:r>
            <a:r>
              <a:rPr lang="fr-FR" sz="2300" b="1" dirty="0" smtClean="0">
                <a:solidFill>
                  <a:schemeClr val="accent1">
                    <a:lumMod val="75000"/>
                  </a:schemeClr>
                </a:solidFill>
              </a:rPr>
              <a:t>jeun</a:t>
            </a:r>
            <a:r>
              <a:rPr lang="fr-FR" sz="2300" b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endParaRPr lang="fr-FR" sz="23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sz="23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fr-FR" sz="2300" b="1" u="sng" dirty="0">
                <a:solidFill>
                  <a:srgbClr val="7030A0"/>
                </a:solidFill>
              </a:rPr>
              <a:t>Jour 1 : </a:t>
            </a:r>
            <a:r>
              <a:rPr lang="fr-FR" sz="2300" b="1" u="sng" dirty="0" smtClean="0">
                <a:solidFill>
                  <a:srgbClr val="7030A0"/>
                </a:solidFill>
              </a:rPr>
              <a:t>réalimentation</a:t>
            </a:r>
            <a:r>
              <a:rPr lang="fr-FR" sz="2300" dirty="0">
                <a:solidFill>
                  <a:srgbClr val="7030A0"/>
                </a:solidFill>
              </a:rPr>
              <a:t> </a:t>
            </a:r>
            <a:r>
              <a:rPr lang="fr-FR" sz="2300" dirty="0" smtClean="0"/>
              <a:t>(infusion, bouillon, laitage, compote sans sucre = 4 repas)</a:t>
            </a:r>
            <a:endParaRPr lang="fr-FR" sz="2300" dirty="0"/>
          </a:p>
          <a:p>
            <a:pPr marL="0" indent="0" algn="r">
              <a:buNone/>
            </a:pPr>
            <a:r>
              <a:rPr lang="fr-FR" sz="2300" b="1" u="sng" dirty="0"/>
              <a:t>A partir de J1</a:t>
            </a:r>
            <a:r>
              <a:rPr lang="fr-FR" sz="2300" b="1" dirty="0"/>
              <a:t> </a:t>
            </a:r>
            <a:r>
              <a:rPr lang="fr-FR" sz="2300" b="1" dirty="0" smtClean="0"/>
              <a:t>:</a:t>
            </a:r>
            <a:r>
              <a:rPr lang="fr-FR" sz="2300" dirty="0"/>
              <a:t> </a:t>
            </a:r>
            <a:r>
              <a:rPr lang="fr-FR" sz="2300" b="1" dirty="0" smtClean="0"/>
              <a:t>Respecter </a:t>
            </a:r>
            <a:r>
              <a:rPr lang="fr-FR" sz="2300" b="1" dirty="0"/>
              <a:t>2 heures d’intervalle </a:t>
            </a:r>
          </a:p>
          <a:p>
            <a:pPr marL="0" indent="0" algn="r">
              <a:buNone/>
            </a:pPr>
            <a:r>
              <a:rPr lang="fr-FR" sz="2300" b="1" dirty="0" smtClean="0"/>
              <a:t>entre chaque </a:t>
            </a:r>
            <a:r>
              <a:rPr lang="fr-FR" sz="2300" b="1" dirty="0"/>
              <a:t>prise </a:t>
            </a:r>
            <a:r>
              <a:rPr lang="fr-FR" sz="2300" b="1" dirty="0" smtClean="0"/>
              <a:t>alimentaire</a:t>
            </a:r>
          </a:p>
          <a:p>
            <a:pPr marL="0" indent="0" algn="r">
              <a:buNone/>
            </a:pPr>
            <a:endParaRPr lang="fr-FR" sz="2300" dirty="0"/>
          </a:p>
          <a:p>
            <a:pPr lvl="0"/>
            <a:r>
              <a:rPr lang="fr-FR" sz="2300" b="1" u="sng" dirty="0" smtClean="0">
                <a:solidFill>
                  <a:srgbClr val="7030A0"/>
                </a:solidFill>
              </a:rPr>
              <a:t>Jour </a:t>
            </a:r>
            <a:r>
              <a:rPr lang="fr-FR" sz="2300" b="1" u="sng" dirty="0">
                <a:solidFill>
                  <a:srgbClr val="7030A0"/>
                </a:solidFill>
              </a:rPr>
              <a:t>2 : réalimentation</a:t>
            </a:r>
            <a:r>
              <a:rPr lang="fr-FR" sz="2300" dirty="0"/>
              <a:t> </a:t>
            </a:r>
            <a:r>
              <a:rPr lang="fr-FR" sz="2300" dirty="0" smtClean="0"/>
              <a:t>(+ viande mixée au bouillon et purée = 6 repas)</a:t>
            </a:r>
          </a:p>
          <a:p>
            <a:pPr marL="0" lvl="0" indent="0">
              <a:buNone/>
            </a:pPr>
            <a:endParaRPr lang="fr-FR" sz="2300" dirty="0"/>
          </a:p>
          <a:p>
            <a:pPr lvl="0"/>
            <a:r>
              <a:rPr lang="fr-FR" sz="2300" b="1" u="sng" dirty="0" smtClean="0">
                <a:solidFill>
                  <a:srgbClr val="7030A0"/>
                </a:solidFill>
              </a:rPr>
              <a:t>Jour </a:t>
            </a:r>
            <a:r>
              <a:rPr lang="fr-FR" sz="2300" b="1" u="sng" dirty="0">
                <a:solidFill>
                  <a:srgbClr val="7030A0"/>
                </a:solidFill>
              </a:rPr>
              <a:t>3 et suivants</a:t>
            </a:r>
            <a:r>
              <a:rPr lang="fr-FR" sz="2300" dirty="0"/>
              <a:t> </a:t>
            </a:r>
            <a:r>
              <a:rPr lang="fr-FR" sz="2300" dirty="0" smtClean="0"/>
              <a:t>: idem ration de sortie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9002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/>
              <a:t>2</a:t>
            </a:r>
            <a:r>
              <a:rPr lang="fr-FR" baseline="30000" dirty="0"/>
              <a:t>ème</a:t>
            </a:r>
            <a:r>
              <a:rPr lang="fr-FR" dirty="0"/>
              <a:t> étape : protocole réalimentation </a:t>
            </a:r>
            <a:r>
              <a:rPr lang="fr-FR" dirty="0" smtClean="0"/>
              <a:t>post-op </a:t>
            </a:r>
            <a:r>
              <a:rPr lang="fr-FR" dirty="0" err="1" smtClean="0"/>
              <a:t>sleeve</a:t>
            </a:r>
            <a:r>
              <a:rPr lang="fr-FR" dirty="0" smtClean="0"/>
              <a:t> + bypass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fr-FR" b="1" u="sng" dirty="0" smtClean="0">
                <a:solidFill>
                  <a:srgbClr val="7030A0"/>
                </a:solidFill>
              </a:rPr>
              <a:t>Jour </a:t>
            </a:r>
            <a:r>
              <a:rPr lang="fr-FR" b="1" u="sng" dirty="0">
                <a:solidFill>
                  <a:srgbClr val="7030A0"/>
                </a:solidFill>
              </a:rPr>
              <a:t>0 :</a:t>
            </a:r>
            <a:r>
              <a:rPr lang="fr-FR" dirty="0">
                <a:solidFill>
                  <a:srgbClr val="7030A0"/>
                </a:solidFill>
              </a:rPr>
              <a:t> 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A 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JEUN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  <a:p>
            <a:pPr lvl="0"/>
            <a:r>
              <a:rPr lang="fr-FR" b="1" u="sng" dirty="0">
                <a:solidFill>
                  <a:srgbClr val="7030A0"/>
                </a:solidFill>
              </a:rPr>
              <a:t>Jour 1 :</a:t>
            </a:r>
            <a:r>
              <a:rPr lang="fr-FR" dirty="0">
                <a:solidFill>
                  <a:srgbClr val="7030A0"/>
                </a:solidFill>
              </a:rPr>
              <a:t> 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A JEUN </a:t>
            </a:r>
            <a:r>
              <a:rPr lang="fr-FR" dirty="0"/>
              <a:t> </a:t>
            </a:r>
          </a:p>
          <a:p>
            <a:pPr lvl="0"/>
            <a:r>
              <a:rPr lang="fr-FR" b="1" u="sng" dirty="0">
                <a:solidFill>
                  <a:srgbClr val="7030A0"/>
                </a:solidFill>
              </a:rPr>
              <a:t>Jour 2 : </a:t>
            </a:r>
            <a:r>
              <a:rPr lang="fr-FR" b="1" u="sng" dirty="0" smtClean="0">
                <a:solidFill>
                  <a:srgbClr val="7030A0"/>
                </a:solidFill>
              </a:rPr>
              <a:t>réalimentation</a:t>
            </a:r>
            <a:r>
              <a:rPr lang="fr-FR" dirty="0">
                <a:solidFill>
                  <a:srgbClr val="7030A0"/>
                </a:solidFill>
              </a:rPr>
              <a:t> </a:t>
            </a:r>
            <a:r>
              <a:rPr lang="fr-FR" dirty="0" smtClean="0"/>
              <a:t>(infusion sans sucre et bouillon)</a:t>
            </a:r>
          </a:p>
          <a:p>
            <a:pPr lvl="0"/>
            <a:endParaRPr lang="fr-FR" dirty="0"/>
          </a:p>
          <a:p>
            <a:pPr lvl="0"/>
            <a:r>
              <a:rPr lang="fr-FR" b="1" u="sng" dirty="0" smtClean="0">
                <a:solidFill>
                  <a:srgbClr val="7030A0"/>
                </a:solidFill>
              </a:rPr>
              <a:t>Jour </a:t>
            </a:r>
            <a:r>
              <a:rPr lang="fr-FR" b="1" u="sng" dirty="0">
                <a:solidFill>
                  <a:srgbClr val="7030A0"/>
                </a:solidFill>
              </a:rPr>
              <a:t>3 : </a:t>
            </a:r>
            <a:r>
              <a:rPr lang="fr-FR" b="1" u="sng" dirty="0" smtClean="0">
                <a:solidFill>
                  <a:srgbClr val="7030A0"/>
                </a:solidFill>
              </a:rPr>
              <a:t>réalimentation </a:t>
            </a:r>
            <a:r>
              <a:rPr lang="fr-FR" dirty="0" smtClean="0"/>
              <a:t>(infusion, laitage et compote sans sucre = 4 repas)</a:t>
            </a:r>
            <a:endParaRPr lang="fr-FR" dirty="0"/>
          </a:p>
          <a:p>
            <a:pPr marL="0" indent="0" algn="r">
              <a:buNone/>
            </a:pPr>
            <a:r>
              <a:rPr lang="fr-FR" b="1" u="sng" dirty="0" smtClean="0"/>
              <a:t>A </a:t>
            </a:r>
            <a:r>
              <a:rPr lang="fr-FR" b="1" u="sng" dirty="0"/>
              <a:t>partir de J3</a:t>
            </a:r>
            <a:r>
              <a:rPr lang="fr-FR" b="1" dirty="0"/>
              <a:t> </a:t>
            </a:r>
            <a:r>
              <a:rPr lang="fr-FR" b="1" dirty="0" smtClean="0"/>
              <a:t>:</a:t>
            </a:r>
            <a:r>
              <a:rPr lang="fr-FR" dirty="0"/>
              <a:t> </a:t>
            </a:r>
            <a:r>
              <a:rPr lang="fr-FR" b="1" dirty="0" smtClean="0"/>
              <a:t>Respecter </a:t>
            </a:r>
            <a:r>
              <a:rPr lang="fr-FR" b="1" dirty="0"/>
              <a:t>2 heures d’intervalle minimum entre chaque prise </a:t>
            </a:r>
            <a:r>
              <a:rPr lang="fr-FR" b="1" dirty="0" smtClean="0"/>
              <a:t>alimentaire</a:t>
            </a:r>
          </a:p>
          <a:p>
            <a:pPr marL="0" indent="0" algn="r">
              <a:buNone/>
            </a:pPr>
            <a:endParaRPr lang="fr-FR" dirty="0" smtClean="0"/>
          </a:p>
          <a:p>
            <a:pPr lvl="0"/>
            <a:r>
              <a:rPr lang="fr-FR" b="1" u="sng" dirty="0" smtClean="0">
                <a:solidFill>
                  <a:srgbClr val="7030A0"/>
                </a:solidFill>
              </a:rPr>
              <a:t>Jour </a:t>
            </a:r>
            <a:r>
              <a:rPr lang="fr-FR" b="1" u="sng" dirty="0">
                <a:solidFill>
                  <a:srgbClr val="7030A0"/>
                </a:solidFill>
              </a:rPr>
              <a:t>4 : réalimentation </a:t>
            </a:r>
            <a:r>
              <a:rPr lang="fr-FR" dirty="0" smtClean="0"/>
              <a:t>(+ viande mixée au bouillon et purée = 6 repas)</a:t>
            </a:r>
          </a:p>
          <a:p>
            <a:pPr marL="0" lvl="0" indent="0">
              <a:buNone/>
            </a:pPr>
            <a:endParaRPr lang="fr-FR" dirty="0"/>
          </a:p>
          <a:p>
            <a:r>
              <a:rPr lang="fr-FR" b="1" u="sng" dirty="0" smtClean="0">
                <a:solidFill>
                  <a:srgbClr val="7030A0"/>
                </a:solidFill>
              </a:rPr>
              <a:t>Jour </a:t>
            </a:r>
            <a:r>
              <a:rPr lang="fr-FR" b="1" u="sng" dirty="0">
                <a:solidFill>
                  <a:srgbClr val="7030A0"/>
                </a:solidFill>
              </a:rPr>
              <a:t>5 et suivants</a:t>
            </a:r>
            <a:r>
              <a:rPr lang="fr-FR" u="sng" dirty="0"/>
              <a:t> </a:t>
            </a:r>
            <a:r>
              <a:rPr lang="fr-FR" dirty="0" smtClean="0"/>
              <a:t>: idem ration de sortie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6499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2</a:t>
            </a:r>
            <a:r>
              <a:rPr lang="fr-FR" baseline="30000" dirty="0" smtClean="0"/>
              <a:t>ème</a:t>
            </a:r>
            <a:r>
              <a:rPr lang="fr-FR" dirty="0" smtClean="0"/>
              <a:t> consultation: Conseils de sortie au chevet du patient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fr-FR" dirty="0" smtClean="0"/>
              <a:t>Recommandations générales : </a:t>
            </a:r>
          </a:p>
          <a:p>
            <a:pPr>
              <a:buFontTx/>
              <a:buChar char="-"/>
            </a:pPr>
            <a:r>
              <a:rPr lang="fr-FR" sz="1800" dirty="0" smtClean="0"/>
              <a:t>6 repas cuits à texture mixée homogène tiède (2h d’intervalle)</a:t>
            </a:r>
          </a:p>
          <a:p>
            <a:pPr>
              <a:buFontTx/>
              <a:buChar char="-"/>
            </a:pPr>
            <a:r>
              <a:rPr lang="fr-FR" sz="1800" dirty="0" smtClean="0"/>
              <a:t>Boire (eau plate) par petites gorgées ½ avant et 1h après le repas</a:t>
            </a:r>
          </a:p>
          <a:p>
            <a:pPr>
              <a:buFontTx/>
              <a:buChar char="-"/>
            </a:pPr>
            <a:r>
              <a:rPr lang="fr-FR" sz="1800" dirty="0" smtClean="0"/>
              <a:t>Bien mastiquer, repas dans le calme, respect du sentiment de satiété,</a:t>
            </a:r>
          </a:p>
          <a:p>
            <a:pPr>
              <a:buFontTx/>
              <a:buChar char="-"/>
            </a:pPr>
            <a:r>
              <a:rPr lang="fr-FR" sz="1800" dirty="0" smtClean="0"/>
              <a:t>Ne pas fumer a jeun, prendre les médicaments en dehors des repas.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Listes des aliments autorisés cuits pauvres en fibres, </a:t>
            </a:r>
            <a:r>
              <a:rPr lang="fr-FR" i="1" dirty="0" smtClean="0"/>
              <a:t>sans sucre </a:t>
            </a:r>
            <a:r>
              <a:rPr lang="fr-FR" dirty="0" smtClean="0"/>
              <a:t>(</a:t>
            </a:r>
            <a:r>
              <a:rPr lang="fr-FR" i="1" dirty="0" smtClean="0"/>
              <a:t>dumping syndrome</a:t>
            </a:r>
            <a:r>
              <a:rPr lang="fr-FR" dirty="0" smtClean="0"/>
              <a:t>), sans MG ajoutées, sans épices ni produits acides ou gazeux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Conseils culinaires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Répartition </a:t>
            </a:r>
            <a:r>
              <a:rPr lang="fr-FR" dirty="0"/>
              <a:t>journalière</a:t>
            </a:r>
          </a:p>
          <a:p>
            <a:pPr>
              <a:buFont typeface="Wingdings" pitchFamily="2" charset="2"/>
              <a:buChar char="Ø"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164835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3</a:t>
            </a:r>
            <a:r>
              <a:rPr lang="fr-FR" baseline="30000" dirty="0" smtClean="0"/>
              <a:t>ème</a:t>
            </a:r>
            <a:r>
              <a:rPr lang="fr-FR" dirty="0" smtClean="0"/>
              <a:t> consultation: J15 = réintroduction des morceaux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→ 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Compte rendu 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dans le dossier patient (évaluation de la perte de poids, calcul du nouvel IMC, enquête alimentaire et +/- amélioration ou modification)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→ </a:t>
            </a:r>
            <a:r>
              <a:rPr lang="fr-FR" dirty="0" smtClean="0"/>
              <a:t>Couper </a:t>
            </a:r>
            <a:r>
              <a:rPr lang="fr-FR" dirty="0"/>
              <a:t>les aliments entre les branches de la fourchette</a:t>
            </a:r>
            <a:r>
              <a:rPr lang="fr-FR" dirty="0" smtClean="0"/>
              <a:t>. </a:t>
            </a:r>
            <a:r>
              <a:rPr lang="fr-FR" dirty="0"/>
              <a:t>Bien Mastiquer. </a:t>
            </a:r>
            <a:r>
              <a:rPr lang="fr-FR" dirty="0" smtClean="0"/>
              <a:t>Ordre de réintroduction des aliments en morceaux :</a:t>
            </a:r>
            <a:endParaRPr lang="fr-FR" dirty="0"/>
          </a:p>
          <a:p>
            <a:r>
              <a:rPr lang="fr-FR" dirty="0" smtClean="0"/>
              <a:t>Légumes et fruits cuits sans peau ni pépins pauvres en fibres</a:t>
            </a:r>
          </a:p>
          <a:p>
            <a:r>
              <a:rPr lang="fr-FR" dirty="0" smtClean="0"/>
              <a:t>Pomme de terre</a:t>
            </a:r>
          </a:p>
          <a:p>
            <a:r>
              <a:rPr lang="fr-FR" dirty="0" smtClean="0"/>
              <a:t>Poisson puis viande + accompagnement souple</a:t>
            </a:r>
          </a:p>
          <a:p>
            <a:r>
              <a:rPr lang="fr-FR" dirty="0" smtClean="0"/>
              <a:t>Pâtes et riz + légumes aqueux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005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369</TotalTime>
  <Words>608</Words>
  <Application>Microsoft Office PowerPoint</Application>
  <PresentationFormat>On-screen Show (4:3)</PresentationFormat>
  <Paragraphs>119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Oriel</vt:lpstr>
      <vt:lpstr>Prise en charge diététique péri-opératoire des gastroplasties</vt:lpstr>
      <vt:lpstr>Rappels</vt:lpstr>
      <vt:lpstr>Zoom sur l’imc</vt:lpstr>
      <vt:lpstr>SOMMAIRE : Le service diététique de chirurgie de l’obésité c’est </vt:lpstr>
      <vt:lpstr>1ère consultation : bilan préopératoire</vt:lpstr>
      <vt:lpstr>2ème étape : protocole réalimentation post-op anneau</vt:lpstr>
      <vt:lpstr>2ème étape : protocole réalimentation post-op sleeve + bypass</vt:lpstr>
      <vt:lpstr>2ème consultation: Conseils de sortie au chevet du patient</vt:lpstr>
      <vt:lpstr>3ème consultation: J15 = réintroduction des morceaux</vt:lpstr>
      <vt:lpstr>4ème consultation: J30 = réintroduction des aliments crus</vt:lpstr>
      <vt:lpstr>Le COPAix vous invite à un Groupe de paroles &amp; d’échanges sur l’obésité chirurgicale</vt:lpstr>
      <vt:lpstr>Les randonnées pédagogiques</vt:lpstr>
      <vt:lpstr>témoignages</vt:lpstr>
      <vt:lpstr>Résultats attendus</vt:lpstr>
      <vt:lpstr>conclusion</vt:lpstr>
      <vt:lpstr>Merci pour votre attention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Prise en charge nutritionnelle des gastroplasties</dc:title>
  <dc:creator>Claire</dc:creator>
  <cp:lastModifiedBy>Claire</cp:lastModifiedBy>
  <cp:revision>63</cp:revision>
  <cp:lastPrinted>2012-03-03T12:09:57Z</cp:lastPrinted>
  <dcterms:created xsi:type="dcterms:W3CDTF">2012-01-22T15:51:10Z</dcterms:created>
  <dcterms:modified xsi:type="dcterms:W3CDTF">2012-11-16T11:23:52Z</dcterms:modified>
</cp:coreProperties>
</file>